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  <p:sldMasterId id="2147483703" r:id="rId2"/>
  </p:sldMasterIdLst>
  <p:notesMasterIdLst>
    <p:notesMasterId r:id="rId24"/>
  </p:notesMasterIdLst>
  <p:sldIdLst>
    <p:sldId id="373" r:id="rId3"/>
    <p:sldId id="317" r:id="rId4"/>
    <p:sldId id="374" r:id="rId5"/>
    <p:sldId id="375" r:id="rId6"/>
    <p:sldId id="376" r:id="rId7"/>
    <p:sldId id="378" r:id="rId8"/>
    <p:sldId id="379" r:id="rId9"/>
    <p:sldId id="380" r:id="rId10"/>
    <p:sldId id="318" r:id="rId11"/>
    <p:sldId id="381" r:id="rId12"/>
    <p:sldId id="321" r:id="rId13"/>
    <p:sldId id="325" r:id="rId14"/>
    <p:sldId id="322" r:id="rId15"/>
    <p:sldId id="323" r:id="rId16"/>
    <p:sldId id="324" r:id="rId17"/>
    <p:sldId id="382" r:id="rId18"/>
    <p:sldId id="383" r:id="rId19"/>
    <p:sldId id="384" r:id="rId20"/>
    <p:sldId id="385" r:id="rId21"/>
    <p:sldId id="386" r:id="rId22"/>
    <p:sldId id="364" r:id="rId23"/>
  </p:sldIdLst>
  <p:sldSz cx="9144000" cy="6858000" type="screen4x3"/>
  <p:notesSz cx="6858000" cy="9144000"/>
  <p:defaultTextStyle>
    <a:defPPr>
      <a:defRPr lang="sl-S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log 2 – poudarek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965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glav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3" name="Ograda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32FD97-51D5-4ABD-B542-ABB4940CE2B9}" type="datetimeFigureOut">
              <a:rPr lang="sl-SI" smtClean="0"/>
              <a:t>25.09.2023</a:t>
            </a:fld>
            <a:endParaRPr lang="sl-SI"/>
          </a:p>
        </p:txBody>
      </p:sp>
      <p:sp>
        <p:nvSpPr>
          <p:cNvPr id="4" name="Ograda stranske slik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l-SI"/>
          </a:p>
        </p:txBody>
      </p:sp>
      <p:sp>
        <p:nvSpPr>
          <p:cNvPr id="5" name="Ograda opomb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D75850-97D0-40AD-983B-FE50A6317D5F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141301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143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C15420B-C294-4EE6-867F-10D385953C88}" type="slidenum">
              <a:rPr kumimoji="0" lang="sl-SI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31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sl-SI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7651" name="Text Box 2"/>
          <p:cNvSpPr txBox="1">
            <a:spLocks noChangeArrowheads="1"/>
          </p:cNvSpPr>
          <p:nvPr/>
        </p:nvSpPr>
        <p:spPr bwMode="auto">
          <a:xfrm>
            <a:off x="1133475" y="744538"/>
            <a:ext cx="4530725" cy="3722687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1432" tIns="45715" rIns="91432" bIns="45715" anchor="ctr"/>
          <a:lstStyle/>
          <a:p>
            <a:pPr marL="0" marR="0" lvl="0" indent="0" algn="l" defTabSz="9143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4" y="6283325"/>
            <a:ext cx="4983162" cy="1333500"/>
          </a:xfrm>
          <a:noFill/>
          <a:ln/>
        </p:spPr>
        <p:txBody>
          <a:bodyPr wrap="none" anchor="ctr"/>
          <a:lstStyle/>
          <a:p>
            <a:pPr eaLnBrk="1" hangingPunct="1"/>
            <a:endParaRPr lang="en-US" dirty="0"/>
          </a:p>
        </p:txBody>
      </p:sp>
      <p:sp>
        <p:nvSpPr>
          <p:cNvPr id="2" name="Označba mesta datuma 1">
            <a:extLst>
              <a:ext uri="{FF2B5EF4-FFF2-40B4-BE49-F238E27FC236}">
                <a16:creationId xmlns:a16="http://schemas.microsoft.com/office/drawing/2014/main" id="{865D9ED2-078F-4CAB-8F7D-31E94670F45B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3A8B74-3A3B-4FD1-BA97-EB8500BCFF64}" type="datetime6">
              <a:rPr kumimoji="0" lang="sl-SI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september 23</a:t>
            </a:fld>
            <a:endParaRPr kumimoji="0" lang="sl-SI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" name="Označba mesta noge 2">
            <a:extLst>
              <a:ext uri="{FF2B5EF4-FFF2-40B4-BE49-F238E27FC236}">
                <a16:creationId xmlns:a16="http://schemas.microsoft.com/office/drawing/2014/main" id="{FF80E8D0-D4A2-4BBB-95D1-2122049D2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Jaka Kovač: Osnove sevanja, Enote, dozimetrija in izpostavljenost, Osnovna načela varstva pred sevanji</a:t>
            </a:r>
          </a:p>
        </p:txBody>
      </p:sp>
      <p:sp>
        <p:nvSpPr>
          <p:cNvPr id="4" name="Označba mesta glave 3">
            <a:extLst>
              <a:ext uri="{FF2B5EF4-FFF2-40B4-BE49-F238E27FC236}">
                <a16:creationId xmlns:a16="http://schemas.microsoft.com/office/drawing/2014/main" id="{9C1E73F1-95D5-44D8-AB52-2A80C2621735}"/>
              </a:ext>
            </a:extLst>
          </p:cNvPr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UPOSABLJANJA IZ VARSTVA PRED IONIZIRAJOČIMI SEVANJI</a:t>
            </a:r>
          </a:p>
        </p:txBody>
      </p:sp>
    </p:spTree>
    <p:extLst>
      <p:ext uri="{BB962C8B-B14F-4D97-AF65-F5344CB8AC3E}">
        <p14:creationId xmlns:p14="http://schemas.microsoft.com/office/powerpoint/2010/main" val="9602945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77CE286-4BC0-4AE2-BFAB-E52999744EA6}" type="slidenum">
              <a:rPr lang="en-GB" altLang="sl-SI"/>
              <a:pPr/>
              <a:t>10</a:t>
            </a:fld>
            <a:endParaRPr lang="en-GB" altLang="sl-SI"/>
          </a:p>
        </p:txBody>
      </p:sp>
      <p:sp>
        <p:nvSpPr>
          <p:cNvPr id="252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2529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805" y="4343704"/>
            <a:ext cx="5030391" cy="4113892"/>
          </a:xfrm>
        </p:spPr>
        <p:txBody>
          <a:bodyPr/>
          <a:lstStyle/>
          <a:p>
            <a:endParaRPr lang="sl-SI" altLang="sl-SI"/>
          </a:p>
        </p:txBody>
      </p:sp>
    </p:spTree>
    <p:extLst>
      <p:ext uri="{BB962C8B-B14F-4D97-AF65-F5344CB8AC3E}">
        <p14:creationId xmlns:p14="http://schemas.microsoft.com/office/powerpoint/2010/main" val="9526991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77CE286-4BC0-4AE2-BFAB-E52999744EA6}" type="slidenum">
              <a:rPr lang="en-GB" altLang="sl-SI"/>
              <a:pPr/>
              <a:t>11</a:t>
            </a:fld>
            <a:endParaRPr lang="en-GB" altLang="sl-SI"/>
          </a:p>
        </p:txBody>
      </p:sp>
      <p:sp>
        <p:nvSpPr>
          <p:cNvPr id="252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2529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805" y="4343704"/>
            <a:ext cx="5030391" cy="4113892"/>
          </a:xfrm>
        </p:spPr>
        <p:txBody>
          <a:bodyPr/>
          <a:lstStyle/>
          <a:p>
            <a:endParaRPr lang="sl-SI" altLang="sl-SI"/>
          </a:p>
        </p:txBody>
      </p:sp>
    </p:spTree>
    <p:extLst>
      <p:ext uri="{BB962C8B-B14F-4D97-AF65-F5344CB8AC3E}">
        <p14:creationId xmlns:p14="http://schemas.microsoft.com/office/powerpoint/2010/main" val="5038596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77CE286-4BC0-4AE2-BFAB-E52999744EA6}" type="slidenum">
              <a:rPr lang="en-GB" altLang="sl-SI"/>
              <a:pPr/>
              <a:t>12</a:t>
            </a:fld>
            <a:endParaRPr lang="en-GB" altLang="sl-SI"/>
          </a:p>
        </p:txBody>
      </p:sp>
      <p:sp>
        <p:nvSpPr>
          <p:cNvPr id="252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2529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805" y="4343704"/>
            <a:ext cx="5030391" cy="4113892"/>
          </a:xfrm>
        </p:spPr>
        <p:txBody>
          <a:bodyPr/>
          <a:lstStyle/>
          <a:p>
            <a:endParaRPr lang="sl-SI" altLang="sl-SI"/>
          </a:p>
        </p:txBody>
      </p:sp>
    </p:spTree>
    <p:extLst>
      <p:ext uri="{BB962C8B-B14F-4D97-AF65-F5344CB8AC3E}">
        <p14:creationId xmlns:p14="http://schemas.microsoft.com/office/powerpoint/2010/main" val="30462567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77CE286-4BC0-4AE2-BFAB-E52999744EA6}" type="slidenum">
              <a:rPr lang="en-GB" altLang="sl-SI"/>
              <a:pPr/>
              <a:t>13</a:t>
            </a:fld>
            <a:endParaRPr lang="en-GB" altLang="sl-SI"/>
          </a:p>
        </p:txBody>
      </p:sp>
      <p:sp>
        <p:nvSpPr>
          <p:cNvPr id="252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2529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805" y="4343704"/>
            <a:ext cx="5030391" cy="4113892"/>
          </a:xfrm>
        </p:spPr>
        <p:txBody>
          <a:bodyPr/>
          <a:lstStyle/>
          <a:p>
            <a:endParaRPr lang="sl-SI" altLang="sl-SI"/>
          </a:p>
        </p:txBody>
      </p:sp>
    </p:spTree>
    <p:extLst>
      <p:ext uri="{BB962C8B-B14F-4D97-AF65-F5344CB8AC3E}">
        <p14:creationId xmlns:p14="http://schemas.microsoft.com/office/powerpoint/2010/main" val="2216133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77CE286-4BC0-4AE2-BFAB-E52999744EA6}" type="slidenum">
              <a:rPr lang="en-GB" altLang="sl-SI"/>
              <a:pPr/>
              <a:t>14</a:t>
            </a:fld>
            <a:endParaRPr lang="en-GB" altLang="sl-SI"/>
          </a:p>
        </p:txBody>
      </p:sp>
      <p:sp>
        <p:nvSpPr>
          <p:cNvPr id="252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2529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805" y="4343704"/>
            <a:ext cx="5030391" cy="4113892"/>
          </a:xfrm>
        </p:spPr>
        <p:txBody>
          <a:bodyPr/>
          <a:lstStyle/>
          <a:p>
            <a:endParaRPr lang="sl-SI" altLang="sl-SI"/>
          </a:p>
        </p:txBody>
      </p:sp>
    </p:spTree>
    <p:extLst>
      <p:ext uri="{BB962C8B-B14F-4D97-AF65-F5344CB8AC3E}">
        <p14:creationId xmlns:p14="http://schemas.microsoft.com/office/powerpoint/2010/main" val="27856765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77CE286-4BC0-4AE2-BFAB-E52999744EA6}" type="slidenum">
              <a:rPr lang="en-GB" altLang="sl-SI"/>
              <a:pPr/>
              <a:t>15</a:t>
            </a:fld>
            <a:endParaRPr lang="en-GB" altLang="sl-SI"/>
          </a:p>
        </p:txBody>
      </p:sp>
      <p:sp>
        <p:nvSpPr>
          <p:cNvPr id="252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2529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805" y="4343704"/>
            <a:ext cx="5030391" cy="4113892"/>
          </a:xfrm>
        </p:spPr>
        <p:txBody>
          <a:bodyPr/>
          <a:lstStyle/>
          <a:p>
            <a:endParaRPr lang="sl-SI" altLang="sl-SI"/>
          </a:p>
        </p:txBody>
      </p:sp>
    </p:spTree>
    <p:extLst>
      <p:ext uri="{BB962C8B-B14F-4D97-AF65-F5344CB8AC3E}">
        <p14:creationId xmlns:p14="http://schemas.microsoft.com/office/powerpoint/2010/main" val="16724502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77CE286-4BC0-4AE2-BFAB-E52999744EA6}" type="slidenum">
              <a:rPr lang="en-GB" altLang="sl-SI"/>
              <a:pPr/>
              <a:t>16</a:t>
            </a:fld>
            <a:endParaRPr lang="en-GB" altLang="sl-SI"/>
          </a:p>
        </p:txBody>
      </p:sp>
      <p:sp>
        <p:nvSpPr>
          <p:cNvPr id="252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2529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805" y="4343704"/>
            <a:ext cx="5030391" cy="4113892"/>
          </a:xfrm>
        </p:spPr>
        <p:txBody>
          <a:bodyPr/>
          <a:lstStyle/>
          <a:p>
            <a:endParaRPr lang="sl-SI" altLang="sl-SI"/>
          </a:p>
        </p:txBody>
      </p:sp>
    </p:spTree>
    <p:extLst>
      <p:ext uri="{BB962C8B-B14F-4D97-AF65-F5344CB8AC3E}">
        <p14:creationId xmlns:p14="http://schemas.microsoft.com/office/powerpoint/2010/main" val="1031227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77CE286-4BC0-4AE2-BFAB-E52999744EA6}" type="slidenum">
              <a:rPr lang="en-GB" altLang="sl-SI"/>
              <a:pPr/>
              <a:t>17</a:t>
            </a:fld>
            <a:endParaRPr lang="en-GB" altLang="sl-SI"/>
          </a:p>
        </p:txBody>
      </p:sp>
      <p:sp>
        <p:nvSpPr>
          <p:cNvPr id="252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2529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805" y="4343704"/>
            <a:ext cx="5030391" cy="4113892"/>
          </a:xfrm>
        </p:spPr>
        <p:txBody>
          <a:bodyPr/>
          <a:lstStyle/>
          <a:p>
            <a:endParaRPr lang="sl-SI" altLang="sl-SI"/>
          </a:p>
        </p:txBody>
      </p:sp>
    </p:spTree>
    <p:extLst>
      <p:ext uri="{BB962C8B-B14F-4D97-AF65-F5344CB8AC3E}">
        <p14:creationId xmlns:p14="http://schemas.microsoft.com/office/powerpoint/2010/main" val="33286411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541C660-5E49-42A5-A1D1-9980A0BBBFFC}" type="slidenum">
              <a:rPr lang="en-GB" altLang="sl-SI"/>
              <a:pPr/>
              <a:t>18</a:t>
            </a:fld>
            <a:endParaRPr lang="en-GB" altLang="sl-SI"/>
          </a:p>
        </p:txBody>
      </p:sp>
      <p:sp>
        <p:nvSpPr>
          <p:cNvPr id="250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250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805" y="4343704"/>
            <a:ext cx="5030391" cy="4113892"/>
          </a:xfrm>
        </p:spPr>
        <p:txBody>
          <a:bodyPr/>
          <a:lstStyle/>
          <a:p>
            <a:endParaRPr lang="sl-SI" altLang="sl-SI"/>
          </a:p>
        </p:txBody>
      </p:sp>
    </p:spTree>
    <p:extLst>
      <p:ext uri="{BB962C8B-B14F-4D97-AF65-F5344CB8AC3E}">
        <p14:creationId xmlns:p14="http://schemas.microsoft.com/office/powerpoint/2010/main" val="27354792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541C660-5E49-42A5-A1D1-9980A0BBBFFC}" type="slidenum">
              <a:rPr lang="en-GB" altLang="sl-SI"/>
              <a:pPr/>
              <a:t>19</a:t>
            </a:fld>
            <a:endParaRPr lang="en-GB" altLang="sl-SI"/>
          </a:p>
        </p:txBody>
      </p:sp>
      <p:sp>
        <p:nvSpPr>
          <p:cNvPr id="250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250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805" y="4343704"/>
            <a:ext cx="5030391" cy="4113892"/>
          </a:xfrm>
        </p:spPr>
        <p:txBody>
          <a:bodyPr/>
          <a:lstStyle/>
          <a:p>
            <a:endParaRPr lang="sl-SI" altLang="sl-SI"/>
          </a:p>
        </p:txBody>
      </p:sp>
    </p:spTree>
    <p:extLst>
      <p:ext uri="{BB962C8B-B14F-4D97-AF65-F5344CB8AC3E}">
        <p14:creationId xmlns:p14="http://schemas.microsoft.com/office/powerpoint/2010/main" val="24883358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541C660-5E49-42A5-A1D1-9980A0BBBFFC}" type="slidenum">
              <a:rPr lang="en-GB" altLang="sl-SI"/>
              <a:pPr/>
              <a:t>2</a:t>
            </a:fld>
            <a:endParaRPr lang="en-GB" altLang="sl-SI"/>
          </a:p>
        </p:txBody>
      </p:sp>
      <p:sp>
        <p:nvSpPr>
          <p:cNvPr id="250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250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805" y="4343704"/>
            <a:ext cx="5030391" cy="4113892"/>
          </a:xfrm>
        </p:spPr>
        <p:txBody>
          <a:bodyPr/>
          <a:lstStyle/>
          <a:p>
            <a:endParaRPr lang="sl-SI" altLang="sl-SI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541C660-5E49-42A5-A1D1-9980A0BBBFFC}" type="slidenum">
              <a:rPr lang="en-GB" altLang="sl-SI"/>
              <a:pPr/>
              <a:t>20</a:t>
            </a:fld>
            <a:endParaRPr lang="en-GB" altLang="sl-SI"/>
          </a:p>
        </p:txBody>
      </p:sp>
      <p:sp>
        <p:nvSpPr>
          <p:cNvPr id="250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250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805" y="4343704"/>
            <a:ext cx="5030391" cy="4113892"/>
          </a:xfrm>
        </p:spPr>
        <p:txBody>
          <a:bodyPr/>
          <a:lstStyle/>
          <a:p>
            <a:endParaRPr lang="sl-SI" altLang="sl-SI"/>
          </a:p>
        </p:txBody>
      </p:sp>
    </p:spTree>
    <p:extLst>
      <p:ext uri="{BB962C8B-B14F-4D97-AF65-F5344CB8AC3E}">
        <p14:creationId xmlns:p14="http://schemas.microsoft.com/office/powerpoint/2010/main" val="35659323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541C660-5E49-42A5-A1D1-9980A0BBBFFC}" type="slidenum">
              <a:rPr lang="en-GB" altLang="sl-SI"/>
              <a:pPr/>
              <a:t>3</a:t>
            </a:fld>
            <a:endParaRPr lang="en-GB" altLang="sl-SI"/>
          </a:p>
        </p:txBody>
      </p:sp>
      <p:sp>
        <p:nvSpPr>
          <p:cNvPr id="250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250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805" y="4343704"/>
            <a:ext cx="5030391" cy="4113892"/>
          </a:xfrm>
        </p:spPr>
        <p:txBody>
          <a:bodyPr/>
          <a:lstStyle/>
          <a:p>
            <a:endParaRPr lang="sl-SI" altLang="sl-SI"/>
          </a:p>
        </p:txBody>
      </p:sp>
    </p:spTree>
    <p:extLst>
      <p:ext uri="{BB962C8B-B14F-4D97-AF65-F5344CB8AC3E}">
        <p14:creationId xmlns:p14="http://schemas.microsoft.com/office/powerpoint/2010/main" val="6107546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541C660-5E49-42A5-A1D1-9980A0BBBFFC}" type="slidenum">
              <a:rPr lang="en-GB" altLang="sl-SI"/>
              <a:pPr/>
              <a:t>4</a:t>
            </a:fld>
            <a:endParaRPr lang="en-GB" altLang="sl-SI"/>
          </a:p>
        </p:txBody>
      </p:sp>
      <p:sp>
        <p:nvSpPr>
          <p:cNvPr id="250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250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805" y="4343704"/>
            <a:ext cx="5030391" cy="4113892"/>
          </a:xfrm>
        </p:spPr>
        <p:txBody>
          <a:bodyPr/>
          <a:lstStyle/>
          <a:p>
            <a:endParaRPr lang="sl-SI" altLang="sl-SI"/>
          </a:p>
        </p:txBody>
      </p:sp>
    </p:spTree>
    <p:extLst>
      <p:ext uri="{BB962C8B-B14F-4D97-AF65-F5344CB8AC3E}">
        <p14:creationId xmlns:p14="http://schemas.microsoft.com/office/powerpoint/2010/main" val="36854617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541C660-5E49-42A5-A1D1-9980A0BBBFFC}" type="slidenum">
              <a:rPr lang="en-GB" altLang="sl-SI"/>
              <a:pPr/>
              <a:t>5</a:t>
            </a:fld>
            <a:endParaRPr lang="en-GB" altLang="sl-SI"/>
          </a:p>
        </p:txBody>
      </p:sp>
      <p:sp>
        <p:nvSpPr>
          <p:cNvPr id="250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250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805" y="4343704"/>
            <a:ext cx="5030391" cy="4113892"/>
          </a:xfrm>
        </p:spPr>
        <p:txBody>
          <a:bodyPr/>
          <a:lstStyle/>
          <a:p>
            <a:endParaRPr lang="sl-SI" altLang="sl-SI"/>
          </a:p>
        </p:txBody>
      </p:sp>
    </p:spTree>
    <p:extLst>
      <p:ext uri="{BB962C8B-B14F-4D97-AF65-F5344CB8AC3E}">
        <p14:creationId xmlns:p14="http://schemas.microsoft.com/office/powerpoint/2010/main" val="2168631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541C660-5E49-42A5-A1D1-9980A0BBBFFC}" type="slidenum">
              <a:rPr lang="en-GB" altLang="sl-SI"/>
              <a:pPr/>
              <a:t>6</a:t>
            </a:fld>
            <a:endParaRPr lang="en-GB" altLang="sl-SI"/>
          </a:p>
        </p:txBody>
      </p:sp>
      <p:sp>
        <p:nvSpPr>
          <p:cNvPr id="250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250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805" y="4343704"/>
            <a:ext cx="5030391" cy="4113892"/>
          </a:xfrm>
        </p:spPr>
        <p:txBody>
          <a:bodyPr/>
          <a:lstStyle/>
          <a:p>
            <a:endParaRPr lang="sl-SI" altLang="sl-SI"/>
          </a:p>
        </p:txBody>
      </p:sp>
    </p:spTree>
    <p:extLst>
      <p:ext uri="{BB962C8B-B14F-4D97-AF65-F5344CB8AC3E}">
        <p14:creationId xmlns:p14="http://schemas.microsoft.com/office/powerpoint/2010/main" val="10667997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541C660-5E49-42A5-A1D1-9980A0BBBFFC}" type="slidenum">
              <a:rPr lang="en-GB" altLang="sl-SI"/>
              <a:pPr/>
              <a:t>7</a:t>
            </a:fld>
            <a:endParaRPr lang="en-GB" altLang="sl-SI"/>
          </a:p>
        </p:txBody>
      </p:sp>
      <p:sp>
        <p:nvSpPr>
          <p:cNvPr id="250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250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805" y="4343704"/>
            <a:ext cx="5030391" cy="4113892"/>
          </a:xfrm>
        </p:spPr>
        <p:txBody>
          <a:bodyPr/>
          <a:lstStyle/>
          <a:p>
            <a:endParaRPr lang="sl-SI" altLang="sl-SI"/>
          </a:p>
        </p:txBody>
      </p:sp>
    </p:spTree>
    <p:extLst>
      <p:ext uri="{BB962C8B-B14F-4D97-AF65-F5344CB8AC3E}">
        <p14:creationId xmlns:p14="http://schemas.microsoft.com/office/powerpoint/2010/main" val="28746858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541C660-5E49-42A5-A1D1-9980A0BBBFFC}" type="slidenum">
              <a:rPr lang="en-GB" altLang="sl-SI"/>
              <a:pPr/>
              <a:t>8</a:t>
            </a:fld>
            <a:endParaRPr lang="en-GB" altLang="sl-SI"/>
          </a:p>
        </p:txBody>
      </p:sp>
      <p:sp>
        <p:nvSpPr>
          <p:cNvPr id="250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250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805" y="4343704"/>
            <a:ext cx="5030391" cy="4113892"/>
          </a:xfrm>
        </p:spPr>
        <p:txBody>
          <a:bodyPr/>
          <a:lstStyle/>
          <a:p>
            <a:endParaRPr lang="sl-SI" altLang="sl-SI"/>
          </a:p>
        </p:txBody>
      </p:sp>
    </p:spTree>
    <p:extLst>
      <p:ext uri="{BB962C8B-B14F-4D97-AF65-F5344CB8AC3E}">
        <p14:creationId xmlns:p14="http://schemas.microsoft.com/office/powerpoint/2010/main" val="24970412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77CE286-4BC0-4AE2-BFAB-E52999744EA6}" type="slidenum">
              <a:rPr lang="en-GB" altLang="sl-SI"/>
              <a:pPr/>
              <a:t>9</a:t>
            </a:fld>
            <a:endParaRPr lang="en-GB" altLang="sl-SI"/>
          </a:p>
        </p:txBody>
      </p:sp>
      <p:sp>
        <p:nvSpPr>
          <p:cNvPr id="252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2529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805" y="4343704"/>
            <a:ext cx="5030391" cy="4113892"/>
          </a:xfrm>
        </p:spPr>
        <p:txBody>
          <a:bodyPr/>
          <a:lstStyle/>
          <a:p>
            <a:endParaRPr lang="sl-SI" altLang="sl-SI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sl-SI"/>
              <a:t>Uredite slog naslova matrice</a:t>
            </a: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sl-SI"/>
              <a:t>Uredite slog podnaslova matrice</a:t>
            </a:r>
          </a:p>
        </p:txBody>
      </p:sp>
    </p:spTree>
    <p:extLst>
      <p:ext uri="{BB962C8B-B14F-4D97-AF65-F5344CB8AC3E}">
        <p14:creationId xmlns:p14="http://schemas.microsoft.com/office/powerpoint/2010/main" val="42048408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Uredite slog naslova matrice</a:t>
            </a:r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</p:spTree>
    <p:extLst>
      <p:ext uri="{BB962C8B-B14F-4D97-AF65-F5344CB8AC3E}">
        <p14:creationId xmlns:p14="http://schemas.microsoft.com/office/powerpoint/2010/main" val="118516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vpični naslov 1"/>
          <p:cNvSpPr>
            <a:spLocks noGrp="1"/>
          </p:cNvSpPr>
          <p:nvPr>
            <p:ph type="title" orient="vert"/>
          </p:nvPr>
        </p:nvSpPr>
        <p:spPr>
          <a:xfrm>
            <a:off x="6627815" y="273050"/>
            <a:ext cx="2055812" cy="5856288"/>
          </a:xfrm>
        </p:spPr>
        <p:txBody>
          <a:bodyPr vert="eaVert"/>
          <a:lstStyle/>
          <a:p>
            <a:r>
              <a:rPr lang="sl-SI"/>
              <a:t>Uredite slog naslova matrice</a:t>
            </a:r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>
          <a:xfrm>
            <a:off x="457200" y="273050"/>
            <a:ext cx="6018213" cy="5856288"/>
          </a:xfrm>
        </p:spPr>
        <p:txBody>
          <a:bodyPr vert="eaVert"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</p:spTree>
    <p:extLst>
      <p:ext uri="{BB962C8B-B14F-4D97-AF65-F5344CB8AC3E}">
        <p14:creationId xmlns:p14="http://schemas.microsoft.com/office/powerpoint/2010/main" val="4461756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Naslov in 4 vseb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 sz="quarter"/>
          </p:nvPr>
        </p:nvSpPr>
        <p:spPr>
          <a:xfrm>
            <a:off x="457202" y="273050"/>
            <a:ext cx="8226425" cy="1141413"/>
          </a:xfrm>
        </p:spPr>
        <p:txBody>
          <a:bodyPr/>
          <a:lstStyle/>
          <a:p>
            <a:r>
              <a:rPr lang="sl-SI"/>
              <a:t>Uredite slog naslova matrice</a:t>
            </a:r>
          </a:p>
        </p:txBody>
      </p:sp>
      <p:sp>
        <p:nvSpPr>
          <p:cNvPr id="3" name="Ograda vsebine 2"/>
          <p:cNvSpPr>
            <a:spLocks noGrp="1"/>
          </p:cNvSpPr>
          <p:nvPr>
            <p:ph sz="quarter" idx="1"/>
          </p:nvPr>
        </p:nvSpPr>
        <p:spPr>
          <a:xfrm>
            <a:off x="457200" y="1604965"/>
            <a:ext cx="4037013" cy="2185987"/>
          </a:xfrm>
        </p:spPr>
        <p:txBody>
          <a:bodyPr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grada vsebine 3"/>
          <p:cNvSpPr>
            <a:spLocks noGrp="1"/>
          </p:cNvSpPr>
          <p:nvPr>
            <p:ph sz="quarter" idx="2"/>
          </p:nvPr>
        </p:nvSpPr>
        <p:spPr>
          <a:xfrm>
            <a:off x="4646615" y="1604965"/>
            <a:ext cx="4037012" cy="2185987"/>
          </a:xfrm>
        </p:spPr>
        <p:txBody>
          <a:bodyPr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grada vsebine 4"/>
          <p:cNvSpPr>
            <a:spLocks noGrp="1"/>
          </p:cNvSpPr>
          <p:nvPr>
            <p:ph sz="quarter" idx="3"/>
          </p:nvPr>
        </p:nvSpPr>
        <p:spPr>
          <a:xfrm>
            <a:off x="457200" y="3943351"/>
            <a:ext cx="4037013" cy="2185988"/>
          </a:xfrm>
        </p:spPr>
        <p:txBody>
          <a:bodyPr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6" name="Ograda vsebine 5"/>
          <p:cNvSpPr>
            <a:spLocks noGrp="1"/>
          </p:cNvSpPr>
          <p:nvPr>
            <p:ph sz="quarter" idx="4"/>
          </p:nvPr>
        </p:nvSpPr>
        <p:spPr>
          <a:xfrm>
            <a:off x="4646615" y="3943351"/>
            <a:ext cx="4037012" cy="2185988"/>
          </a:xfrm>
        </p:spPr>
        <p:txBody>
          <a:bodyPr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</p:spTree>
    <p:extLst>
      <p:ext uri="{BB962C8B-B14F-4D97-AF65-F5344CB8AC3E}">
        <p14:creationId xmlns:p14="http://schemas.microsoft.com/office/powerpoint/2010/main" val="24405022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Naslov, vsebina in 2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8226425" cy="1141413"/>
          </a:xfrm>
        </p:spPr>
        <p:txBody>
          <a:bodyPr/>
          <a:lstStyle/>
          <a:p>
            <a:r>
              <a:rPr lang="sl-SI"/>
              <a:t>Uredite slog naslova matrice</a:t>
            </a:r>
          </a:p>
        </p:txBody>
      </p:sp>
      <p:sp>
        <p:nvSpPr>
          <p:cNvPr id="3" name="Ograda vsebine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7013" cy="4524375"/>
          </a:xfrm>
        </p:spPr>
        <p:txBody>
          <a:bodyPr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grada vsebine 3"/>
          <p:cNvSpPr>
            <a:spLocks noGrp="1"/>
          </p:cNvSpPr>
          <p:nvPr>
            <p:ph sz="quarter" idx="2"/>
          </p:nvPr>
        </p:nvSpPr>
        <p:spPr>
          <a:xfrm>
            <a:off x="4646615" y="1604965"/>
            <a:ext cx="4037012" cy="2185987"/>
          </a:xfrm>
        </p:spPr>
        <p:txBody>
          <a:bodyPr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grada vsebine 4"/>
          <p:cNvSpPr>
            <a:spLocks noGrp="1"/>
          </p:cNvSpPr>
          <p:nvPr>
            <p:ph sz="quarter" idx="3"/>
          </p:nvPr>
        </p:nvSpPr>
        <p:spPr>
          <a:xfrm>
            <a:off x="4646615" y="3943351"/>
            <a:ext cx="4037012" cy="2185988"/>
          </a:xfrm>
        </p:spPr>
        <p:txBody>
          <a:bodyPr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</p:spTree>
    <p:extLst>
      <p:ext uri="{BB962C8B-B14F-4D97-AF65-F5344CB8AC3E}">
        <p14:creationId xmlns:p14="http://schemas.microsoft.com/office/powerpoint/2010/main" val="25539627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Naslov in 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8226425" cy="1141413"/>
          </a:xfrm>
        </p:spPr>
        <p:txBody>
          <a:bodyPr/>
          <a:lstStyle/>
          <a:p>
            <a:r>
              <a:rPr lang="sl-SI"/>
              <a:t>Uredite slog naslova matrice</a:t>
            </a:r>
          </a:p>
        </p:txBody>
      </p:sp>
      <p:sp>
        <p:nvSpPr>
          <p:cNvPr id="3" name="Ograda tabele 2"/>
          <p:cNvSpPr>
            <a:spLocks noGrp="1"/>
          </p:cNvSpPr>
          <p:nvPr>
            <p:ph type="tbl" idx="1"/>
          </p:nvPr>
        </p:nvSpPr>
        <p:spPr>
          <a:xfrm>
            <a:off x="457202" y="1604963"/>
            <a:ext cx="8226425" cy="4524375"/>
          </a:xfrm>
        </p:spPr>
        <p:txBody>
          <a:bodyPr/>
          <a:lstStyle/>
          <a:p>
            <a:pPr lvl="0"/>
            <a:endParaRPr lang="sl-SI" noProof="0"/>
          </a:p>
        </p:txBody>
      </p:sp>
    </p:spTree>
    <p:extLst>
      <p:ext uri="{BB962C8B-B14F-4D97-AF65-F5344CB8AC3E}">
        <p14:creationId xmlns:p14="http://schemas.microsoft.com/office/powerpoint/2010/main" val="34082611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vsebine 1"/>
          <p:cNvSpPr>
            <a:spLocks noGrp="1"/>
          </p:cNvSpPr>
          <p:nvPr>
            <p:ph/>
          </p:nvPr>
        </p:nvSpPr>
        <p:spPr>
          <a:xfrm>
            <a:off x="457202" y="838200"/>
            <a:ext cx="8226425" cy="5291138"/>
          </a:xfrm>
        </p:spPr>
        <p:txBody>
          <a:bodyPr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</p:spTree>
    <p:extLst>
      <p:ext uri="{BB962C8B-B14F-4D97-AF65-F5344CB8AC3E}">
        <p14:creationId xmlns:p14="http://schemas.microsoft.com/office/powerpoint/2010/main" val="98996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403648" y="2130425"/>
            <a:ext cx="7054552" cy="1470025"/>
          </a:xfrm>
        </p:spPr>
        <p:txBody>
          <a:bodyPr/>
          <a:lstStyle/>
          <a:p>
            <a:r>
              <a:rPr lang="sl-SI"/>
              <a:t>Uredite slog naslova matrice</a:t>
            </a: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88832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sl-SI"/>
              <a:t>Uredite slog podnaslova matrice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DC0183-472C-4FB3-A96C-A3701CF83ADB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9546157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Uredite slog naslova matrice</a:t>
            </a:r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8DD71-45F1-4221-BA5C-98EDBE6C230B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0754808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Glava odse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331639" y="4406900"/>
            <a:ext cx="7163073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l-SI"/>
              <a:t>Uredite slog naslova matrice</a:t>
            </a:r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1331639" y="2906713"/>
            <a:ext cx="7163073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C86603-A196-448A-A916-A90EC9B5302E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239541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Uredite slog naslova matrice</a:t>
            </a:r>
          </a:p>
        </p:txBody>
      </p:sp>
      <p:sp>
        <p:nvSpPr>
          <p:cNvPr id="3" name="Ograda vsebine 2"/>
          <p:cNvSpPr>
            <a:spLocks noGrp="1"/>
          </p:cNvSpPr>
          <p:nvPr>
            <p:ph sz="half" idx="1"/>
          </p:nvPr>
        </p:nvSpPr>
        <p:spPr>
          <a:xfrm>
            <a:off x="1619672" y="1628800"/>
            <a:ext cx="346672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5148064" y="1600200"/>
            <a:ext cx="353873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D2423B-C8C1-4B09-87D8-7D59774D5E7F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404956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Uredite slog naslova matrice</a:t>
            </a:r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</p:spTree>
    <p:extLst>
      <p:ext uri="{BB962C8B-B14F-4D97-AF65-F5344CB8AC3E}">
        <p14:creationId xmlns:p14="http://schemas.microsoft.com/office/powerpoint/2010/main" val="10025191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l-SI"/>
              <a:t>Uredite slog naslova matrice</a:t>
            </a:r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1619672" y="1565102"/>
            <a:ext cx="325070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1619672" y="2204864"/>
            <a:ext cx="325070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grada besedila 4"/>
          <p:cNvSpPr>
            <a:spLocks noGrp="1"/>
          </p:cNvSpPr>
          <p:nvPr>
            <p:ph type="body" sz="quarter" idx="3"/>
          </p:nvPr>
        </p:nvSpPr>
        <p:spPr>
          <a:xfrm>
            <a:off x="5364088" y="1535113"/>
            <a:ext cx="332271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6" name="Ograda vsebine 5"/>
          <p:cNvSpPr>
            <a:spLocks noGrp="1"/>
          </p:cNvSpPr>
          <p:nvPr>
            <p:ph sz="quarter" idx="4"/>
          </p:nvPr>
        </p:nvSpPr>
        <p:spPr>
          <a:xfrm>
            <a:off x="5364088" y="2174875"/>
            <a:ext cx="332271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E0B932-5593-473A-AE6B-3F08590786AB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4606382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Uredite slog naslova matrice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F0142E-02FE-466D-A2C1-26C375EEDFDD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974866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BBAEC7-391E-427F-BC50-A566DE9764C3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08568839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619672" y="260648"/>
            <a:ext cx="279228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l-SI"/>
              <a:t>Uredite slog naslova matrice</a:t>
            </a:r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>
          <a:xfrm>
            <a:off x="4572000" y="273050"/>
            <a:ext cx="41148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1619672" y="1422698"/>
            <a:ext cx="279228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2D465A-BAA0-4ABD-8885-F8FBE0184BE6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2557145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l-SI"/>
              <a:t>Uredite slog naslova matrice</a:t>
            </a:r>
          </a:p>
        </p:txBody>
      </p:sp>
      <p:sp>
        <p:nvSpPr>
          <p:cNvPr id="3" name="Ograda slik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sl-SI" noProof="0"/>
              <a:t>Kliknite ikono, če želite dodati sliko</a:t>
            </a:r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B207FC-5012-4E0B-90EB-CE12968B5EC2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95819651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Uredite slog naslova matrice</a:t>
            </a:r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B7D0C9-390B-44F7-96EB-5981328F32DF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3365239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vpični naslov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l-SI"/>
              <a:t>Uredite slog naslova matrice</a:t>
            </a:r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>
          <a:xfrm>
            <a:off x="1619672" y="274638"/>
            <a:ext cx="4857328" cy="5851525"/>
          </a:xfrm>
        </p:spPr>
        <p:txBody>
          <a:bodyPr vert="eaVert"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C99DA9-D389-4D44-AFD4-8BCA90C13000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405040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Glava odse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l-SI"/>
              <a:t>Uredite slog naslova matrice</a:t>
            </a:r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</p:spTree>
    <p:extLst>
      <p:ext uri="{BB962C8B-B14F-4D97-AF65-F5344CB8AC3E}">
        <p14:creationId xmlns:p14="http://schemas.microsoft.com/office/powerpoint/2010/main" val="29712631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Uredite slog naslova matrice</a:t>
            </a:r>
          </a:p>
        </p:txBody>
      </p:sp>
      <p:sp>
        <p:nvSpPr>
          <p:cNvPr id="3" name="Ograda vsebine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4646615" y="1604963"/>
            <a:ext cx="4037012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</p:spTree>
    <p:extLst>
      <p:ext uri="{BB962C8B-B14F-4D97-AF65-F5344CB8AC3E}">
        <p14:creationId xmlns:p14="http://schemas.microsoft.com/office/powerpoint/2010/main" val="2960955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sl-SI"/>
              <a:t>Uredite slog naslova matrice</a:t>
            </a:r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grada besedila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6" name="Ograda vsebine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</p:spTree>
    <p:extLst>
      <p:ext uri="{BB962C8B-B14F-4D97-AF65-F5344CB8AC3E}">
        <p14:creationId xmlns:p14="http://schemas.microsoft.com/office/powerpoint/2010/main" val="4233174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Uredite slog naslova matrice</a:t>
            </a:r>
          </a:p>
        </p:txBody>
      </p:sp>
    </p:spTree>
    <p:extLst>
      <p:ext uri="{BB962C8B-B14F-4D97-AF65-F5344CB8AC3E}">
        <p14:creationId xmlns:p14="http://schemas.microsoft.com/office/powerpoint/2010/main" val="33991750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085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l-SI"/>
              <a:t>Uredite slog naslova matrice</a:t>
            </a:r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</p:spTree>
    <p:extLst>
      <p:ext uri="{BB962C8B-B14F-4D97-AF65-F5344CB8AC3E}">
        <p14:creationId xmlns:p14="http://schemas.microsoft.com/office/powerpoint/2010/main" val="1211118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l-SI"/>
              <a:t>Uredite slog naslova matrice</a:t>
            </a:r>
          </a:p>
        </p:txBody>
      </p:sp>
      <p:sp>
        <p:nvSpPr>
          <p:cNvPr id="3" name="Ograda slik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l-SI" noProof="0"/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</p:spTree>
    <p:extLst>
      <p:ext uri="{BB962C8B-B14F-4D97-AF65-F5344CB8AC3E}">
        <p14:creationId xmlns:p14="http://schemas.microsoft.com/office/powerpoint/2010/main" val="4031368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3050"/>
            <a:ext cx="8226425" cy="1141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sl-SI"/>
              <a:t>Click to edit the title text format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226425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sl-SI"/>
              <a:t>Click to edit the outline text format</a:t>
            </a:r>
          </a:p>
          <a:p>
            <a:pPr lvl="1"/>
            <a:r>
              <a:rPr lang="en-GB" altLang="sl-SI"/>
              <a:t>Second Outline Level</a:t>
            </a:r>
          </a:p>
          <a:p>
            <a:pPr lvl="2"/>
            <a:r>
              <a:rPr lang="en-GB" altLang="sl-SI"/>
              <a:t>Third Outline Level</a:t>
            </a:r>
          </a:p>
          <a:p>
            <a:pPr lvl="3"/>
            <a:r>
              <a:rPr lang="en-GB" altLang="sl-SI"/>
              <a:t>Fourth Outline Level</a:t>
            </a:r>
          </a:p>
          <a:p>
            <a:pPr lvl="4"/>
            <a:r>
              <a:rPr lang="en-GB" altLang="sl-SI"/>
              <a:t>Fifth Outline Level</a:t>
            </a:r>
          </a:p>
          <a:p>
            <a:pPr lvl="4"/>
            <a:r>
              <a:rPr lang="en-GB" altLang="sl-SI"/>
              <a:t>Sixth Outline Level</a:t>
            </a:r>
          </a:p>
          <a:p>
            <a:pPr lvl="4"/>
            <a:r>
              <a:rPr lang="en-GB" altLang="sl-SI"/>
              <a:t>Seventh Outline Level</a:t>
            </a:r>
          </a:p>
          <a:p>
            <a:pPr lvl="4"/>
            <a:r>
              <a:rPr lang="en-GB" altLang="sl-SI"/>
              <a:t>Eighth Outline Level</a:t>
            </a:r>
          </a:p>
          <a:p>
            <a:pPr lvl="4"/>
            <a:r>
              <a:rPr lang="en-GB" altLang="sl-SI"/>
              <a:t>Ninth Outline Level</a:t>
            </a:r>
          </a:p>
        </p:txBody>
      </p:sp>
      <p:pic>
        <p:nvPicPr>
          <p:cNvPr id="1028" name="Slika 10" descr="20140513_glava_5 mm bel rob_brez anchorjev"/>
          <p:cNvPicPr>
            <a:picLocks noChangeAspect="1" noChangeArrowheads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4763"/>
            <a:ext cx="9145588" cy="109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5688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</p:sldLayoutIdLst>
  <p:txStyles>
    <p:titleStyle>
      <a:lvl1pPr algn="l" defTabSz="449263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FFFFFF"/>
        </a:buClr>
        <a:buSzPct val="100000"/>
        <a:buFont typeface="Arial" charset="0"/>
        <a:defRPr sz="3600">
          <a:solidFill>
            <a:srgbClr val="FFFFFF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FFFFFF"/>
        </a:buClr>
        <a:buSzPct val="100000"/>
        <a:buFont typeface="Arial" charset="0"/>
        <a:defRPr sz="3600">
          <a:solidFill>
            <a:srgbClr val="FFFFFF"/>
          </a:solidFill>
          <a:latin typeface="Arial" charset="0"/>
        </a:defRPr>
      </a:lvl2pPr>
      <a:lvl3pPr algn="l" defTabSz="449263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FFFFFF"/>
        </a:buClr>
        <a:buSzPct val="100000"/>
        <a:buFont typeface="Arial" charset="0"/>
        <a:defRPr sz="3600">
          <a:solidFill>
            <a:srgbClr val="FFFFFF"/>
          </a:solidFill>
          <a:latin typeface="Arial" charset="0"/>
        </a:defRPr>
      </a:lvl3pPr>
      <a:lvl4pPr algn="l" defTabSz="449263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FFFFFF"/>
        </a:buClr>
        <a:buSzPct val="100000"/>
        <a:buFont typeface="Arial" charset="0"/>
        <a:defRPr sz="3600">
          <a:solidFill>
            <a:srgbClr val="FFFFFF"/>
          </a:solidFill>
          <a:latin typeface="Arial" charset="0"/>
        </a:defRPr>
      </a:lvl4pPr>
      <a:lvl5pPr algn="l" defTabSz="449263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FFFFFF"/>
        </a:buClr>
        <a:buSzPct val="100000"/>
        <a:buFont typeface="Arial" charset="0"/>
        <a:defRPr sz="3600">
          <a:solidFill>
            <a:srgbClr val="FFFFFF"/>
          </a:solidFill>
          <a:latin typeface="Arial" charset="0"/>
        </a:defRPr>
      </a:lvl5pPr>
      <a:lvl6pPr marL="457200" algn="l" defTabSz="449263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FFFFFF"/>
        </a:buClr>
        <a:buSzPct val="100000"/>
        <a:buFont typeface="Arial" charset="0"/>
        <a:defRPr sz="3600">
          <a:solidFill>
            <a:srgbClr val="FFFFFF"/>
          </a:solidFill>
          <a:latin typeface="Arial" charset="0"/>
        </a:defRPr>
      </a:lvl6pPr>
      <a:lvl7pPr marL="914400" algn="l" defTabSz="449263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FFFFFF"/>
        </a:buClr>
        <a:buSzPct val="100000"/>
        <a:buFont typeface="Arial" charset="0"/>
        <a:defRPr sz="3600">
          <a:solidFill>
            <a:srgbClr val="FFFFFF"/>
          </a:solidFill>
          <a:latin typeface="Arial" charset="0"/>
        </a:defRPr>
      </a:lvl7pPr>
      <a:lvl8pPr marL="1371600" algn="l" defTabSz="449263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FFFFFF"/>
        </a:buClr>
        <a:buSzPct val="100000"/>
        <a:buFont typeface="Arial" charset="0"/>
        <a:defRPr sz="3600">
          <a:solidFill>
            <a:srgbClr val="FFFFFF"/>
          </a:solidFill>
          <a:latin typeface="Arial" charset="0"/>
        </a:defRPr>
      </a:lvl8pPr>
      <a:lvl9pPr marL="1828800" algn="l" defTabSz="449263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FFFFFF"/>
        </a:buClr>
        <a:buSzPct val="100000"/>
        <a:buFont typeface="Arial" charset="0"/>
        <a:defRPr sz="3600">
          <a:solidFill>
            <a:srgbClr val="FFFFFF"/>
          </a:solidFill>
          <a:latin typeface="Arial" charset="0"/>
        </a:defRPr>
      </a:lvl9pPr>
    </p:titleStyle>
    <p:bodyStyle>
      <a:lvl1pPr marL="339725" indent="-339725" algn="ctr" defTabSz="449263" rtl="0" eaLnBrk="0" fontAlgn="base" hangingPunct="0">
        <a:lnSpc>
          <a:spcPct val="87000"/>
        </a:lnSpc>
        <a:spcBef>
          <a:spcPts val="800"/>
        </a:spcBef>
        <a:spcAft>
          <a:spcPct val="0"/>
        </a:spcAft>
        <a:buClr>
          <a:srgbClr val="000066"/>
        </a:buClr>
        <a:buSzPct val="100000"/>
        <a:buFont typeface="Arial" charset="0"/>
        <a:defRPr sz="3200" b="1">
          <a:solidFill>
            <a:srgbClr val="FFFFFF"/>
          </a:solidFill>
          <a:latin typeface="+mn-lt"/>
          <a:ea typeface="+mn-ea"/>
          <a:cs typeface="+mn-cs"/>
        </a:defRPr>
      </a:lvl1pPr>
      <a:lvl2pPr marL="739775" indent="-282575" algn="l" defTabSz="449263" rtl="0" eaLnBrk="0" fontAlgn="base" hangingPunct="0">
        <a:lnSpc>
          <a:spcPct val="87000"/>
        </a:lnSpc>
        <a:spcBef>
          <a:spcPts val="700"/>
        </a:spcBef>
        <a:spcAft>
          <a:spcPct val="0"/>
        </a:spcAft>
        <a:buClr>
          <a:srgbClr val="FFFFFF"/>
        </a:buClr>
        <a:buSzPct val="100000"/>
        <a:buFont typeface="Arial" charset="0"/>
        <a:buChar char="»"/>
        <a:defRPr sz="2800">
          <a:solidFill>
            <a:srgbClr val="FFFFFF"/>
          </a:solidFill>
          <a:latin typeface="+mn-lt"/>
        </a:defRPr>
      </a:lvl2pPr>
      <a:lvl3pPr marL="1143000" indent="-228600" algn="l" defTabSz="449263" rtl="0" eaLnBrk="0" fontAlgn="base" hangingPunct="0">
        <a:lnSpc>
          <a:spcPct val="87000"/>
        </a:lnSpc>
        <a:spcBef>
          <a:spcPts val="600"/>
        </a:spcBef>
        <a:spcAft>
          <a:spcPct val="0"/>
        </a:spcAft>
        <a:buClr>
          <a:srgbClr val="FFFFFF"/>
        </a:buClr>
        <a:buSzPct val="100000"/>
        <a:buFont typeface="Arial" charset="0"/>
        <a:buChar char="¤"/>
        <a:defRPr sz="2400">
          <a:solidFill>
            <a:srgbClr val="FFFFFF"/>
          </a:solidFill>
          <a:latin typeface="+mn-lt"/>
        </a:defRPr>
      </a:lvl3pPr>
      <a:lvl4pPr marL="1600200" indent="-228600" algn="l" defTabSz="449263" rtl="0" eaLnBrk="0" fontAlgn="base" hangingPunct="0">
        <a:lnSpc>
          <a:spcPct val="87000"/>
        </a:lnSpc>
        <a:spcBef>
          <a:spcPts val="500"/>
        </a:spcBef>
        <a:spcAft>
          <a:spcPct val="0"/>
        </a:spcAft>
        <a:buClr>
          <a:srgbClr val="FFFFFF"/>
        </a:buClr>
        <a:buSzPct val="100000"/>
        <a:buFont typeface="Arial" charset="0"/>
        <a:buChar char="•"/>
        <a:defRPr sz="2000">
          <a:solidFill>
            <a:srgbClr val="FFFFFF"/>
          </a:solidFill>
          <a:latin typeface="+mn-lt"/>
        </a:defRPr>
      </a:lvl4pPr>
      <a:lvl5pPr marL="2057400" indent="-228600" algn="ctr" defTabSz="449263" rtl="0" eaLnBrk="0" fontAlgn="base" hangingPunct="0">
        <a:lnSpc>
          <a:spcPct val="87000"/>
        </a:lnSpc>
        <a:spcBef>
          <a:spcPts val="625"/>
        </a:spcBef>
        <a:spcAft>
          <a:spcPct val="0"/>
        </a:spcAft>
        <a:buClr>
          <a:srgbClr val="FFFFFF"/>
        </a:buClr>
        <a:buSzPct val="100000"/>
        <a:buFont typeface="Arial" charset="0"/>
        <a:defRPr sz="3200" b="1" baseline="30000">
          <a:solidFill>
            <a:srgbClr val="FFFFFF"/>
          </a:solidFill>
          <a:latin typeface="+mn-lt"/>
        </a:defRPr>
      </a:lvl5pPr>
      <a:lvl6pPr marL="2514600" indent="-228600" algn="ctr" defTabSz="449263" rtl="0" eaLnBrk="0" fontAlgn="base" hangingPunct="0">
        <a:lnSpc>
          <a:spcPct val="87000"/>
        </a:lnSpc>
        <a:spcBef>
          <a:spcPts val="625"/>
        </a:spcBef>
        <a:spcAft>
          <a:spcPct val="0"/>
        </a:spcAft>
        <a:buClr>
          <a:srgbClr val="FFFFFF"/>
        </a:buClr>
        <a:buSzPct val="100000"/>
        <a:buFont typeface="Arial" charset="0"/>
        <a:defRPr sz="3200" b="1" baseline="30000">
          <a:solidFill>
            <a:srgbClr val="FFFFFF"/>
          </a:solidFill>
          <a:latin typeface="+mn-lt"/>
        </a:defRPr>
      </a:lvl6pPr>
      <a:lvl7pPr marL="2971800" indent="-228600" algn="ctr" defTabSz="449263" rtl="0" eaLnBrk="0" fontAlgn="base" hangingPunct="0">
        <a:lnSpc>
          <a:spcPct val="87000"/>
        </a:lnSpc>
        <a:spcBef>
          <a:spcPts val="625"/>
        </a:spcBef>
        <a:spcAft>
          <a:spcPct val="0"/>
        </a:spcAft>
        <a:buClr>
          <a:srgbClr val="FFFFFF"/>
        </a:buClr>
        <a:buSzPct val="100000"/>
        <a:buFont typeface="Arial" charset="0"/>
        <a:defRPr sz="3200" b="1" baseline="30000">
          <a:solidFill>
            <a:srgbClr val="FFFFFF"/>
          </a:solidFill>
          <a:latin typeface="+mn-lt"/>
        </a:defRPr>
      </a:lvl7pPr>
      <a:lvl8pPr marL="3429000" indent="-228600" algn="ctr" defTabSz="449263" rtl="0" eaLnBrk="0" fontAlgn="base" hangingPunct="0">
        <a:lnSpc>
          <a:spcPct val="87000"/>
        </a:lnSpc>
        <a:spcBef>
          <a:spcPts val="625"/>
        </a:spcBef>
        <a:spcAft>
          <a:spcPct val="0"/>
        </a:spcAft>
        <a:buClr>
          <a:srgbClr val="FFFFFF"/>
        </a:buClr>
        <a:buSzPct val="100000"/>
        <a:buFont typeface="Arial" charset="0"/>
        <a:defRPr sz="3200" b="1" baseline="30000">
          <a:solidFill>
            <a:srgbClr val="FFFFFF"/>
          </a:solidFill>
          <a:latin typeface="+mn-lt"/>
        </a:defRPr>
      </a:lvl8pPr>
      <a:lvl9pPr marL="3886200" indent="-228600" algn="ctr" defTabSz="449263" rtl="0" eaLnBrk="0" fontAlgn="base" hangingPunct="0">
        <a:lnSpc>
          <a:spcPct val="87000"/>
        </a:lnSpc>
        <a:spcBef>
          <a:spcPts val="625"/>
        </a:spcBef>
        <a:spcAft>
          <a:spcPct val="0"/>
        </a:spcAft>
        <a:buClr>
          <a:srgbClr val="FFFFFF"/>
        </a:buClr>
        <a:buSzPct val="100000"/>
        <a:buFont typeface="Arial" charset="0"/>
        <a:defRPr sz="3200" b="1" baseline="30000">
          <a:solidFill>
            <a:srgbClr val="FFFFFF"/>
          </a:solidFill>
          <a:latin typeface="+mn-lt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19672" y="274638"/>
            <a:ext cx="706712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l-SI"/>
              <a:t>Kliknite, če želite urediti slog naslova matrice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672" y="1600200"/>
            <a:ext cx="706712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l-SI" dirty="0"/>
              <a:t>Kliknite, če želite urediti sloge besedila matrice</a:t>
            </a:r>
          </a:p>
          <a:p>
            <a:pPr lvl="1"/>
            <a:r>
              <a:rPr lang="sl-SI" dirty="0"/>
              <a:t>Druga raven</a:t>
            </a:r>
          </a:p>
          <a:p>
            <a:pPr lvl="2"/>
            <a:r>
              <a:rPr lang="sl-SI" dirty="0"/>
              <a:t>Tretja raven</a:t>
            </a:r>
          </a:p>
          <a:p>
            <a:pPr lvl="3"/>
            <a:r>
              <a:rPr lang="sl-SI" dirty="0"/>
              <a:t>Četrta raven</a:t>
            </a:r>
          </a:p>
          <a:p>
            <a:pPr lvl="4"/>
            <a:r>
              <a:rPr lang="sl-SI" dirty="0"/>
              <a:t>Peta raven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cs typeface="+mn-cs"/>
              </a:defRPr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cs typeface="+mn-cs"/>
              </a:defRPr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cs typeface="+mn-cs"/>
              </a:defRPr>
            </a:lvl1pPr>
          </a:lstStyle>
          <a:p>
            <a:pPr>
              <a:defRPr/>
            </a:pPr>
            <a:fld id="{EDFBE852-B955-4869-AF9D-B36F0B4CA4BE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031836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4572000" y="2476500"/>
            <a:ext cx="403244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7" name="Naslov 3"/>
          <p:cNvSpPr txBox="1">
            <a:spLocks/>
          </p:cNvSpPr>
          <p:nvPr/>
        </p:nvSpPr>
        <p:spPr bwMode="auto">
          <a:xfrm>
            <a:off x="457200" y="2718048"/>
            <a:ext cx="8686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4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Buka dizala u stambenim zgradama </a:t>
            </a:r>
            <a:endParaRPr kumimoji="0" lang="sl-SI" sz="4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Podnaslov 5"/>
          <p:cNvSpPr txBox="1">
            <a:spLocks/>
          </p:cNvSpPr>
          <p:nvPr/>
        </p:nvSpPr>
        <p:spPr bwMode="auto">
          <a:xfrm>
            <a:off x="467544" y="4479577"/>
            <a:ext cx="6624638" cy="110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Mladen Dominik, Ivan Božič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ZVD, Slovenija</a:t>
            </a:r>
          </a:p>
        </p:txBody>
      </p:sp>
      <p:sp>
        <p:nvSpPr>
          <p:cNvPr id="9" name="TextBox 2"/>
          <p:cNvSpPr txBox="1"/>
          <p:nvPr/>
        </p:nvSpPr>
        <p:spPr>
          <a:xfrm>
            <a:off x="467544" y="5879013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SEELift, </a:t>
            </a: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Skopje, September 2023                          ZVD - Zavod za varstvo pri delu, Ljubljana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sl-SI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3453479"/>
      </p:ext>
    </p:extLst>
  </p:cSld>
  <p:clrMapOvr>
    <a:masterClrMapping/>
  </p:clrMapOvr>
  <p:transition advTm="47104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7" name="Rectangle 3"/>
          <p:cNvSpPr>
            <a:spLocks noChangeArrowheads="1"/>
          </p:cNvSpPr>
          <p:nvPr/>
        </p:nvSpPr>
        <p:spPr bwMode="auto">
          <a:xfrm>
            <a:off x="990600" y="1401763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  <a:buNone/>
            </a:pPr>
            <a:endParaRPr lang="sl-SI" altLang="sl-SI" sz="2400">
              <a:solidFill>
                <a:schemeClr val="tx1"/>
              </a:solidFill>
            </a:endParaRPr>
          </a:p>
        </p:txBody>
      </p:sp>
      <p:sp>
        <p:nvSpPr>
          <p:cNvPr id="251913" name="Text Box 9"/>
          <p:cNvSpPr txBox="1">
            <a:spLocks noChangeArrowheads="1"/>
          </p:cNvSpPr>
          <p:nvPr/>
        </p:nvSpPr>
        <p:spPr bwMode="auto">
          <a:xfrm>
            <a:off x="990600" y="55265"/>
            <a:ext cx="6048672" cy="333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sl-SI"/>
            </a:defPPr>
            <a:lvl1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b="1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2pPr>
            <a:lvl3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3pPr>
            <a:lvl4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4pPr>
            <a:lvl5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5pPr>
            <a:lvl6pPr marL="4572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6pPr>
            <a:lvl7pPr marL="9144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7pPr>
            <a:lvl8pPr marL="13716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8pPr>
            <a:lvl9pPr marL="18288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9pPr>
          </a:lstStyle>
          <a:p>
            <a:pPr algn="ctr"/>
            <a:r>
              <a:rPr lang="sl-SI" altLang="sl-SI" sz="2400" dirty="0" err="1"/>
              <a:t>Dizala</a:t>
            </a:r>
            <a:r>
              <a:rPr lang="sl-SI" altLang="sl-SI" sz="2400" dirty="0"/>
              <a:t> u naselju na </a:t>
            </a:r>
            <a:r>
              <a:rPr lang="sl-SI" altLang="sl-SI" sz="2400" dirty="0" err="1"/>
              <a:t>Mesarskoj</a:t>
            </a:r>
            <a:endParaRPr lang="en-GB" altLang="sl-SI" sz="2400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DDAC8E61-63E1-9654-E420-A3820FC645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8755" y="4354071"/>
            <a:ext cx="6501634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sl-SI" altLang="sl-SI" dirty="0" err="1">
                <a:latin typeface="Calibri" panose="020F0502020204030204" pitchFamily="34" charset="0"/>
                <a:cs typeface="Calibri" panose="020F0502020204030204" pitchFamily="34" charset="0"/>
              </a:rPr>
              <a:t>Tehnički</a:t>
            </a:r>
            <a:r>
              <a:rPr lang="sl-SI" altLang="sl-SI" dirty="0">
                <a:latin typeface="Calibri" panose="020F0502020204030204" pitchFamily="34" charset="0"/>
                <a:cs typeface="Calibri" panose="020F0502020204030204" pitchFamily="34" charset="0"/>
              </a:rPr>
              <a:t> isti tip </a:t>
            </a:r>
            <a:r>
              <a:rPr lang="sl-SI" altLang="sl-SI" dirty="0" err="1">
                <a:latin typeface="Calibri" panose="020F0502020204030204" pitchFamily="34" charset="0"/>
                <a:cs typeface="Calibri" panose="020F0502020204030204" pitchFamily="34" charset="0"/>
              </a:rPr>
              <a:t>pogonskog</a:t>
            </a:r>
            <a:r>
              <a:rPr lang="sl-SI" altLang="sl-SI" dirty="0">
                <a:latin typeface="Calibri" panose="020F0502020204030204" pitchFamily="34" charset="0"/>
                <a:cs typeface="Calibri" panose="020F0502020204030204" pitchFamily="34" charset="0"/>
              </a:rPr>
              <a:t> stroja – </a:t>
            </a:r>
            <a:r>
              <a:rPr lang="sl-SI" altLang="sl-SI" dirty="0" err="1">
                <a:latin typeface="Calibri" panose="020F0502020204030204" pitchFamily="34" charset="0"/>
                <a:cs typeface="Calibri" panose="020F0502020204030204" pitchFamily="34" charset="0"/>
              </a:rPr>
              <a:t>sinkroni</a:t>
            </a:r>
            <a:r>
              <a:rPr lang="sl-SI" altLang="sl-SI" dirty="0">
                <a:latin typeface="Calibri" panose="020F0502020204030204" pitchFamily="34" charset="0"/>
                <a:cs typeface="Calibri" panose="020F0502020204030204" pitchFamily="34" charset="0"/>
              </a:rPr>
              <a:t> motor s permanentnim </a:t>
            </a:r>
            <a:r>
              <a:rPr lang="sl-SI" altLang="sl-SI" dirty="0" err="1">
                <a:latin typeface="Calibri" panose="020F0502020204030204" pitchFamily="34" charset="0"/>
                <a:cs typeface="Calibri" panose="020F0502020204030204" pitchFamily="34" charset="0"/>
              </a:rPr>
              <a:t>magnetima</a:t>
            </a:r>
            <a:r>
              <a:rPr lang="sl-SI" altLang="sl-SI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sl-SI" altLang="sl-SI" dirty="0" err="1">
                <a:latin typeface="Calibri" panose="020F0502020204030204" pitchFamily="34" charset="0"/>
                <a:cs typeface="Calibri" panose="020F0502020204030204" pitchFamily="34" charset="0"/>
              </a:rPr>
              <a:t>bez</a:t>
            </a:r>
            <a:r>
              <a:rPr lang="sl-SI" altLang="sl-SI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l-SI" altLang="sl-SI" dirty="0" err="1">
                <a:latin typeface="Calibri" panose="020F0502020204030204" pitchFamily="34" charset="0"/>
                <a:cs typeface="Calibri" panose="020F0502020204030204" pitchFamily="34" charset="0"/>
              </a:rPr>
              <a:t>reduktora</a:t>
            </a:r>
            <a:r>
              <a:rPr lang="sl-SI" altLang="sl-SI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sl-SI" altLang="sl-SI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sl-SI" altLang="sl-SI" dirty="0">
                <a:latin typeface="Calibri" panose="020F0502020204030204" pitchFamily="34" charset="0"/>
                <a:cs typeface="Calibri" panose="020F0502020204030204" pitchFamily="34" charset="0"/>
              </a:rPr>
              <a:t>Tipovi </a:t>
            </a:r>
            <a:r>
              <a:rPr lang="sl-SI" altLang="sl-SI" dirty="0" err="1">
                <a:latin typeface="Calibri" panose="020F0502020204030204" pitchFamily="34" charset="0"/>
                <a:cs typeface="Calibri" panose="020F0502020204030204" pitchFamily="34" charset="0"/>
              </a:rPr>
              <a:t>pretvarača</a:t>
            </a:r>
            <a:r>
              <a:rPr lang="sl-SI" altLang="sl-SI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l-SI" altLang="sl-SI" dirty="0" err="1">
                <a:latin typeface="Calibri" panose="020F0502020204030204" pitchFamily="34" charset="0"/>
                <a:cs typeface="Calibri" panose="020F0502020204030204" pitchFamily="34" charset="0"/>
              </a:rPr>
              <a:t>frekvencije</a:t>
            </a:r>
            <a:r>
              <a:rPr lang="sl-SI" altLang="sl-SI"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sl-SI" altLang="sl-SI" dirty="0" err="1">
                <a:latin typeface="Calibri" panose="020F0502020204030204" pitchFamily="34" charset="0"/>
                <a:cs typeface="Calibri" panose="020F0502020204030204" pitchFamily="34" charset="0"/>
              </a:rPr>
              <a:t>RST</a:t>
            </a:r>
            <a:r>
              <a:rPr lang="sl-SI" altLang="sl-SI" dirty="0">
                <a:latin typeface="Calibri" panose="020F0502020204030204" pitchFamily="34" charset="0"/>
                <a:cs typeface="Calibri" panose="020F0502020204030204" pitchFamily="34" charset="0"/>
              </a:rPr>
              <a:t> Elektronik </a:t>
            </a:r>
            <a:r>
              <a:rPr lang="sl-SI" altLang="sl-SI" dirty="0" err="1">
                <a:latin typeface="Calibri" panose="020F0502020204030204" pitchFamily="34" charset="0"/>
                <a:cs typeface="Calibri" panose="020F0502020204030204" pitchFamily="34" charset="0"/>
              </a:rPr>
              <a:t>GmbH</a:t>
            </a:r>
            <a:r>
              <a:rPr lang="sl-SI" altLang="sl-SI" dirty="0">
                <a:latin typeface="Calibri" panose="020F0502020204030204" pitchFamily="34" charset="0"/>
                <a:cs typeface="Calibri" panose="020F0502020204030204" pitchFamily="34" charset="0"/>
              </a:rPr>
              <a:t>, (</a:t>
            </a:r>
            <a:r>
              <a:rPr lang="sl-SI" altLang="sl-SI" dirty="0" err="1">
                <a:latin typeface="Calibri" panose="020F0502020204030204" pitchFamily="34" charset="0"/>
                <a:cs typeface="Calibri" panose="020F0502020204030204" pitchFamily="34" charset="0"/>
              </a:rPr>
              <a:t>osim</a:t>
            </a:r>
            <a:r>
              <a:rPr lang="sl-SI" altLang="sl-SI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l-SI" altLang="sl-SI" dirty="0" err="1">
                <a:latin typeface="Calibri" panose="020F0502020204030204" pitchFamily="34" charset="0"/>
                <a:cs typeface="Calibri" panose="020F0502020204030204" pitchFamily="34" charset="0"/>
              </a:rPr>
              <a:t>ulaza</a:t>
            </a:r>
            <a:r>
              <a:rPr lang="sl-SI" altLang="sl-SI" dirty="0">
                <a:latin typeface="Calibri" panose="020F0502020204030204" pitchFamily="34" charset="0"/>
                <a:cs typeface="Calibri" panose="020F0502020204030204" pitchFamily="34" charset="0"/>
              </a:rPr>
              <a:t> 38).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sl-SI" altLang="sl-SI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6" name="Tabela 5">
            <a:extLst>
              <a:ext uri="{FF2B5EF4-FFF2-40B4-BE49-F238E27FC236}">
                <a16:creationId xmlns:a16="http://schemas.microsoft.com/office/drawing/2014/main" id="{656A4128-038A-89F5-1675-54A4B9D0F1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5061707"/>
              </p:ext>
            </p:extLst>
          </p:nvPr>
        </p:nvGraphicFramePr>
        <p:xfrm>
          <a:off x="537638" y="1196752"/>
          <a:ext cx="8138817" cy="23701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4042">
                  <a:extLst>
                    <a:ext uri="{9D8B030D-6E8A-4147-A177-3AD203B41FA5}">
                      <a16:colId xmlns:a16="http://schemas.microsoft.com/office/drawing/2014/main" val="3230768343"/>
                    </a:ext>
                  </a:extLst>
                </a:gridCol>
                <a:gridCol w="2100766">
                  <a:extLst>
                    <a:ext uri="{9D8B030D-6E8A-4147-A177-3AD203B41FA5}">
                      <a16:colId xmlns:a16="http://schemas.microsoft.com/office/drawing/2014/main" val="3951882773"/>
                    </a:ext>
                  </a:extLst>
                </a:gridCol>
                <a:gridCol w="1627405">
                  <a:extLst>
                    <a:ext uri="{9D8B030D-6E8A-4147-A177-3AD203B41FA5}">
                      <a16:colId xmlns:a16="http://schemas.microsoft.com/office/drawing/2014/main" val="635449723"/>
                    </a:ext>
                  </a:extLst>
                </a:gridCol>
                <a:gridCol w="1312389">
                  <a:extLst>
                    <a:ext uri="{9D8B030D-6E8A-4147-A177-3AD203B41FA5}">
                      <a16:colId xmlns:a16="http://schemas.microsoft.com/office/drawing/2014/main" val="3281370858"/>
                    </a:ext>
                  </a:extLst>
                </a:gridCol>
                <a:gridCol w="1944215">
                  <a:extLst>
                    <a:ext uri="{9D8B030D-6E8A-4147-A177-3AD203B41FA5}">
                      <a16:colId xmlns:a16="http://schemas.microsoft.com/office/drawing/2014/main" val="513665642"/>
                    </a:ext>
                  </a:extLst>
                </a:gridCol>
              </a:tblGrid>
              <a:tr h="574515">
                <a:tc>
                  <a:txBody>
                    <a:bodyPr/>
                    <a:lstStyle/>
                    <a:p>
                      <a:pPr algn="ctr"/>
                      <a:r>
                        <a:rPr lang="sl-SI" sz="1400" dirty="0" err="1">
                          <a:effectLst/>
                        </a:rPr>
                        <a:t>Ulaz</a:t>
                      </a:r>
                      <a:endParaRPr lang="sl-SI" sz="1100" dirty="0"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Proizvođač</a:t>
                      </a:r>
                      <a:r>
                        <a:rPr lang="sl-SI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pogona</a:t>
                      </a:r>
                    </a:p>
                  </a:txBody>
                  <a:tcPr marL="68580" marR="68580" marT="0" marB="0" anchor="ctr"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400" dirty="0" err="1">
                          <a:effectLst/>
                        </a:rPr>
                        <a:t>Mjesto</a:t>
                      </a:r>
                      <a:r>
                        <a:rPr lang="sl-SI" sz="1400" dirty="0">
                          <a:effectLst/>
                        </a:rPr>
                        <a:t> </a:t>
                      </a:r>
                      <a:r>
                        <a:rPr lang="sl-SI" sz="1400" dirty="0" err="1">
                          <a:effectLst/>
                        </a:rPr>
                        <a:t>ugradnje</a:t>
                      </a:r>
                      <a:endParaRPr lang="sl-SI" sz="1100" dirty="0"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400" dirty="0">
                          <a:effectLst/>
                        </a:rPr>
                        <a:t>tip</a:t>
                      </a:r>
                      <a:endParaRPr lang="sl-SI" sz="1100" dirty="0"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400" dirty="0">
                          <a:effectLst/>
                        </a:rPr>
                        <a:t>Snaga (kW)</a:t>
                      </a:r>
                      <a:endParaRPr lang="sl-SI" sz="1100" dirty="0"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2216593"/>
                  </a:ext>
                </a:extLst>
              </a:tr>
              <a:tr h="287258">
                <a:tc>
                  <a:txBody>
                    <a:bodyPr/>
                    <a:lstStyle/>
                    <a:p>
                      <a:pPr algn="ctr"/>
                      <a:r>
                        <a:rPr lang="sl-SI" sz="1400" dirty="0" err="1">
                          <a:solidFill>
                            <a:schemeClr val="tx1"/>
                          </a:solidFill>
                          <a:effectLst/>
                        </a:rPr>
                        <a:t>M38</a:t>
                      </a:r>
                      <a:endParaRPr lang="sl-SI" sz="1100" dirty="0">
                        <a:solidFill>
                          <a:schemeClr val="tx1"/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>
                          <a:effectLst/>
                        </a:rPr>
                        <a:t>Schindler</a:t>
                      </a:r>
                      <a:endParaRPr lang="sl-SI" sz="1100" dirty="0"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>
                          <a:effectLst/>
                        </a:rPr>
                        <a:t>glava šahta</a:t>
                      </a:r>
                      <a:endParaRPr lang="sl-SI" sz="1100" dirty="0"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 err="1">
                          <a:effectLst/>
                        </a:rPr>
                        <a:t>PMB135</a:t>
                      </a:r>
                      <a:endParaRPr lang="sl-SI" sz="1100" dirty="0"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>
                          <a:effectLst/>
                        </a:rPr>
                        <a:t>7,8</a:t>
                      </a:r>
                      <a:endParaRPr lang="sl-SI" sz="1100" dirty="0"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85191537"/>
                  </a:ext>
                </a:extLst>
              </a:tr>
              <a:tr h="287258">
                <a:tc>
                  <a:txBody>
                    <a:bodyPr/>
                    <a:lstStyle/>
                    <a:p>
                      <a:pPr algn="ctr"/>
                      <a:r>
                        <a:rPr lang="sl-SI" sz="1400" dirty="0" err="1">
                          <a:solidFill>
                            <a:schemeClr val="tx1"/>
                          </a:solidFill>
                          <a:effectLst/>
                        </a:rPr>
                        <a:t>M32</a:t>
                      </a:r>
                      <a:endParaRPr lang="sl-SI" sz="1100" dirty="0">
                        <a:solidFill>
                          <a:schemeClr val="tx1"/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 err="1">
                          <a:solidFill>
                            <a:schemeClr val="tx1"/>
                          </a:solidFill>
                          <a:effectLst/>
                        </a:rPr>
                        <a:t>ZIEHL-ABEGG</a:t>
                      </a:r>
                      <a:endParaRPr lang="sl-SI" sz="1100" dirty="0">
                        <a:solidFill>
                          <a:schemeClr val="tx1"/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b="1" dirty="0">
                          <a:solidFill>
                            <a:srgbClr val="FF0000"/>
                          </a:solidFill>
                          <a:effectLst/>
                        </a:rPr>
                        <a:t>jama šahta</a:t>
                      </a:r>
                      <a:endParaRPr lang="sl-SI" sz="1100" b="1" dirty="0">
                        <a:solidFill>
                          <a:srgbClr val="FF0000"/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>
                          <a:effectLst/>
                        </a:rPr>
                        <a:t>SM225.40-20</a:t>
                      </a:r>
                      <a:endParaRPr lang="sl-SI" sz="1100"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>
                          <a:effectLst/>
                        </a:rPr>
                        <a:t>7</a:t>
                      </a:r>
                      <a:endParaRPr lang="sl-SI" sz="1100"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17070415"/>
                  </a:ext>
                </a:extLst>
              </a:tr>
              <a:tr h="507153">
                <a:tc>
                  <a:txBody>
                    <a:bodyPr/>
                    <a:lstStyle/>
                    <a:p>
                      <a:pPr algn="ctr"/>
                      <a:r>
                        <a:rPr lang="sl-SI" sz="1400" dirty="0" err="1">
                          <a:solidFill>
                            <a:schemeClr val="tx1"/>
                          </a:solidFill>
                          <a:effectLst/>
                        </a:rPr>
                        <a:t>M26</a:t>
                      </a:r>
                      <a:endParaRPr lang="sl-SI" sz="1100" dirty="0">
                        <a:solidFill>
                          <a:schemeClr val="tx1"/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>
                          <a:effectLst/>
                        </a:rPr>
                        <a:t>Alberto Sassi</a:t>
                      </a:r>
                      <a:endParaRPr lang="sl-SI" sz="1100"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>
                          <a:effectLst/>
                        </a:rPr>
                        <a:t>glava šahta</a:t>
                      </a:r>
                      <a:endParaRPr lang="sl-SI" sz="1100" dirty="0"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 err="1">
                          <a:effectLst/>
                        </a:rPr>
                        <a:t>G400</a:t>
                      </a:r>
                      <a:r>
                        <a:rPr lang="sl-SI" sz="1400" dirty="0">
                          <a:effectLst/>
                        </a:rPr>
                        <a:t>–</a:t>
                      </a:r>
                      <a:r>
                        <a:rPr lang="sl-SI" sz="1400" dirty="0" err="1">
                          <a:effectLst/>
                        </a:rPr>
                        <a:t>L2</a:t>
                      </a:r>
                      <a:r>
                        <a:rPr lang="sl-SI" sz="1400" dirty="0">
                          <a:effectLst/>
                        </a:rPr>
                        <a:t> </a:t>
                      </a:r>
                      <a:r>
                        <a:rPr lang="sl-SI" sz="1400" dirty="0" err="1">
                          <a:effectLst/>
                        </a:rPr>
                        <a:t>VF</a:t>
                      </a:r>
                      <a:endParaRPr lang="sl-SI" sz="1100" dirty="0"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sl-SI" sz="1400" dirty="0">
                          <a:effectLst/>
                        </a:rPr>
                        <a:t>Ni podana (</a:t>
                      </a:r>
                      <a:r>
                        <a:rPr lang="sl-SI" sz="1400" dirty="0" err="1">
                          <a:effectLst/>
                        </a:rPr>
                        <a:t>maks</a:t>
                      </a:r>
                      <a:r>
                        <a:rPr lang="sl-SI" sz="1400" dirty="0">
                          <a:effectLst/>
                        </a:rPr>
                        <a:t>. tok 32,5 A)</a:t>
                      </a:r>
                      <a:endParaRPr lang="sl-SI" sz="1100" dirty="0"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62158226"/>
                  </a:ext>
                </a:extLst>
              </a:tr>
              <a:tr h="287258">
                <a:tc>
                  <a:txBody>
                    <a:bodyPr/>
                    <a:lstStyle/>
                    <a:p>
                      <a:pPr algn="ctr"/>
                      <a:r>
                        <a:rPr lang="sl-SI" sz="1400" dirty="0" err="1">
                          <a:solidFill>
                            <a:schemeClr val="tx1"/>
                          </a:solidFill>
                          <a:effectLst/>
                        </a:rPr>
                        <a:t>M14</a:t>
                      </a:r>
                      <a:endParaRPr lang="sl-SI" sz="1100" dirty="0">
                        <a:solidFill>
                          <a:schemeClr val="tx1"/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>
                          <a:effectLst/>
                        </a:rPr>
                        <a:t>Montanari Giulio &amp; Co</a:t>
                      </a:r>
                      <a:endParaRPr lang="sl-SI" sz="1100"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>
                          <a:effectLst/>
                        </a:rPr>
                        <a:t>glava šahta</a:t>
                      </a:r>
                      <a:endParaRPr lang="sl-SI" sz="1100" dirty="0"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 err="1">
                          <a:effectLst/>
                        </a:rPr>
                        <a:t>MGX80</a:t>
                      </a:r>
                      <a:endParaRPr lang="sl-SI" sz="1100" dirty="0"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>
                          <a:effectLst/>
                        </a:rPr>
                        <a:t>13,4 – 7,3</a:t>
                      </a:r>
                      <a:endParaRPr lang="sl-SI" sz="1100" dirty="0"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83193025"/>
                  </a:ext>
                </a:extLst>
              </a:tr>
              <a:tr h="287258">
                <a:tc>
                  <a:txBody>
                    <a:bodyPr/>
                    <a:lstStyle/>
                    <a:p>
                      <a:pPr algn="ctr"/>
                      <a:r>
                        <a:rPr lang="sl-SI" sz="1400" dirty="0">
                          <a:solidFill>
                            <a:schemeClr val="tx1"/>
                          </a:solidFill>
                          <a:effectLst/>
                        </a:rPr>
                        <a:t>Drugi </a:t>
                      </a:r>
                      <a:r>
                        <a:rPr lang="sl-SI" sz="1400" dirty="0" err="1">
                          <a:solidFill>
                            <a:schemeClr val="tx1"/>
                          </a:solidFill>
                          <a:effectLst/>
                        </a:rPr>
                        <a:t>ulazi</a:t>
                      </a:r>
                      <a:endParaRPr lang="sl-SI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/>
                      <a:r>
                        <a:rPr lang="sl-SI" sz="1400" dirty="0">
                          <a:solidFill>
                            <a:schemeClr val="tx1"/>
                          </a:solidFill>
                          <a:effectLst/>
                          <a:latin typeface="DINCE-Regular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(12 komada)</a:t>
                      </a:r>
                      <a:endParaRPr lang="sl-SI" sz="1100" dirty="0">
                        <a:solidFill>
                          <a:schemeClr val="tx1"/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>
                          <a:effectLst/>
                        </a:rPr>
                        <a:t>XINDA</a:t>
                      </a:r>
                      <a:endParaRPr lang="sl-SI" sz="1100"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>
                          <a:effectLst/>
                        </a:rPr>
                        <a:t>glava šahta</a:t>
                      </a:r>
                      <a:endParaRPr lang="sl-SI" sz="1100" dirty="0"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>
                          <a:effectLst/>
                        </a:rPr>
                        <a:t>WWTY-A-100</a:t>
                      </a:r>
                      <a:endParaRPr lang="sl-SI" sz="1100"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>
                          <a:effectLst/>
                        </a:rPr>
                        <a:t>7</a:t>
                      </a:r>
                      <a:endParaRPr lang="sl-SI" sz="1100" dirty="0"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10444715"/>
                  </a:ext>
                </a:extLst>
              </a:tr>
            </a:tbl>
          </a:graphicData>
        </a:graphic>
      </p:graphicFrame>
      <p:pic>
        <p:nvPicPr>
          <p:cNvPr id="7" name="Slika 6">
            <a:extLst>
              <a:ext uri="{FF2B5EF4-FFF2-40B4-BE49-F238E27FC236}">
                <a16:creationId xmlns:a16="http://schemas.microsoft.com/office/drawing/2014/main" id="{982A2F99-7DE8-CB82-6531-B8A2BFB9FE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4248" y="3671813"/>
            <a:ext cx="2339752" cy="3101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050747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7" name="Rectangle 3"/>
          <p:cNvSpPr>
            <a:spLocks noChangeArrowheads="1"/>
          </p:cNvSpPr>
          <p:nvPr/>
        </p:nvSpPr>
        <p:spPr bwMode="auto">
          <a:xfrm>
            <a:off x="990600" y="1401763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  <a:buNone/>
            </a:pPr>
            <a:endParaRPr lang="sl-SI" altLang="sl-SI" sz="2400">
              <a:solidFill>
                <a:schemeClr val="tx1"/>
              </a:solidFill>
            </a:endParaRPr>
          </a:p>
        </p:txBody>
      </p:sp>
      <p:sp>
        <p:nvSpPr>
          <p:cNvPr id="251913" name="Text Box 9"/>
          <p:cNvSpPr txBox="1">
            <a:spLocks noChangeArrowheads="1"/>
          </p:cNvSpPr>
          <p:nvPr/>
        </p:nvSpPr>
        <p:spPr bwMode="auto">
          <a:xfrm>
            <a:off x="990600" y="55265"/>
            <a:ext cx="6317704" cy="333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sl-SI"/>
            </a:defPPr>
            <a:lvl1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b="1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2pPr>
            <a:lvl3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3pPr>
            <a:lvl4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4pPr>
            <a:lvl5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5pPr>
            <a:lvl6pPr marL="4572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6pPr>
            <a:lvl7pPr marL="9144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7pPr>
            <a:lvl8pPr marL="13716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8pPr>
            <a:lvl9pPr marL="18288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9pPr>
          </a:lstStyle>
          <a:p>
            <a:pPr algn="ctr"/>
            <a:r>
              <a:rPr lang="sl-SI" altLang="sl-SI" sz="2400" dirty="0" err="1"/>
              <a:t>Ulaz</a:t>
            </a:r>
            <a:r>
              <a:rPr lang="sl-SI" altLang="sl-SI" sz="2400" dirty="0"/>
              <a:t> </a:t>
            </a:r>
            <a:r>
              <a:rPr lang="sl-SI" altLang="sl-SI" sz="2400" dirty="0" err="1"/>
              <a:t>M38</a:t>
            </a:r>
            <a:endParaRPr lang="en-GB" altLang="sl-SI" sz="2400" dirty="0"/>
          </a:p>
        </p:txBody>
      </p:sp>
      <p:graphicFrame>
        <p:nvGraphicFramePr>
          <p:cNvPr id="6" name="Tabela 5">
            <a:extLst>
              <a:ext uri="{FF2B5EF4-FFF2-40B4-BE49-F238E27FC236}">
                <a16:creationId xmlns:a16="http://schemas.microsoft.com/office/drawing/2014/main" id="{656A4128-038A-89F5-1675-54A4B9D0F1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9699324"/>
              </p:ext>
            </p:extLst>
          </p:nvPr>
        </p:nvGraphicFramePr>
        <p:xfrm>
          <a:off x="395536" y="563563"/>
          <a:ext cx="7071571" cy="2133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1020">
                  <a:extLst>
                    <a:ext uri="{9D8B030D-6E8A-4147-A177-3AD203B41FA5}">
                      <a16:colId xmlns:a16="http://schemas.microsoft.com/office/drawing/2014/main" val="3230768343"/>
                    </a:ext>
                  </a:extLst>
                </a:gridCol>
                <a:gridCol w="1946984">
                  <a:extLst>
                    <a:ext uri="{9D8B030D-6E8A-4147-A177-3AD203B41FA5}">
                      <a16:colId xmlns:a16="http://schemas.microsoft.com/office/drawing/2014/main" val="3951882773"/>
                    </a:ext>
                  </a:extLst>
                </a:gridCol>
                <a:gridCol w="1414003">
                  <a:extLst>
                    <a:ext uri="{9D8B030D-6E8A-4147-A177-3AD203B41FA5}">
                      <a16:colId xmlns:a16="http://schemas.microsoft.com/office/drawing/2014/main" val="635449723"/>
                    </a:ext>
                  </a:extLst>
                </a:gridCol>
                <a:gridCol w="1140295">
                  <a:extLst>
                    <a:ext uri="{9D8B030D-6E8A-4147-A177-3AD203B41FA5}">
                      <a16:colId xmlns:a16="http://schemas.microsoft.com/office/drawing/2014/main" val="3281370858"/>
                    </a:ext>
                  </a:extLst>
                </a:gridCol>
                <a:gridCol w="1689269">
                  <a:extLst>
                    <a:ext uri="{9D8B030D-6E8A-4147-A177-3AD203B41FA5}">
                      <a16:colId xmlns:a16="http://schemas.microsoft.com/office/drawing/2014/main" val="513665642"/>
                    </a:ext>
                  </a:extLst>
                </a:gridCol>
              </a:tblGrid>
              <a:tr h="371087">
                <a:tc>
                  <a:txBody>
                    <a:bodyPr/>
                    <a:lstStyle/>
                    <a:p>
                      <a:pPr algn="ctr"/>
                      <a:r>
                        <a:rPr lang="sl-SI" sz="1400" dirty="0" err="1">
                          <a:effectLst/>
                        </a:rPr>
                        <a:t>Ulaz</a:t>
                      </a:r>
                      <a:endParaRPr lang="sl-SI" sz="1100" dirty="0"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Proizvođač</a:t>
                      </a:r>
                      <a:r>
                        <a:rPr lang="sl-SI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pogona</a:t>
                      </a:r>
                    </a:p>
                  </a:txBody>
                  <a:tcPr marL="68580" marR="68580" marT="0" marB="0" anchor="ctr"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400" dirty="0" err="1">
                          <a:effectLst/>
                        </a:rPr>
                        <a:t>Mjesto</a:t>
                      </a:r>
                      <a:r>
                        <a:rPr lang="sl-SI" sz="1400" dirty="0">
                          <a:effectLst/>
                        </a:rPr>
                        <a:t> </a:t>
                      </a:r>
                      <a:r>
                        <a:rPr lang="sl-SI" sz="1400" dirty="0" err="1">
                          <a:effectLst/>
                        </a:rPr>
                        <a:t>ugradnje</a:t>
                      </a:r>
                      <a:endParaRPr lang="sl-SI" sz="1100" dirty="0"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400" dirty="0">
                          <a:effectLst/>
                        </a:rPr>
                        <a:t>tip</a:t>
                      </a:r>
                      <a:endParaRPr lang="sl-SI" sz="1100" dirty="0"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400" dirty="0">
                          <a:effectLst/>
                        </a:rPr>
                        <a:t>Snaga (kW)</a:t>
                      </a:r>
                      <a:endParaRPr lang="sl-SI" sz="1100" dirty="0"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2216593"/>
                  </a:ext>
                </a:extLst>
              </a:tr>
              <a:tr h="185544">
                <a:tc>
                  <a:txBody>
                    <a:bodyPr/>
                    <a:lstStyle/>
                    <a:p>
                      <a:pPr algn="ctr"/>
                      <a:r>
                        <a:rPr lang="sl-SI" sz="1400" dirty="0" err="1">
                          <a:solidFill>
                            <a:schemeClr val="tx1"/>
                          </a:solidFill>
                          <a:effectLst/>
                        </a:rPr>
                        <a:t>M38</a:t>
                      </a:r>
                      <a:endParaRPr lang="sl-SI" sz="1100" dirty="0">
                        <a:solidFill>
                          <a:schemeClr val="tx1"/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>
                          <a:effectLst/>
                        </a:rPr>
                        <a:t>Schindler</a:t>
                      </a:r>
                      <a:endParaRPr lang="sl-SI" sz="1100" dirty="0"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>
                          <a:effectLst/>
                        </a:rPr>
                        <a:t>glava šahta</a:t>
                      </a:r>
                      <a:endParaRPr lang="sl-SI" sz="1100" dirty="0"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>
                          <a:effectLst/>
                        </a:rPr>
                        <a:t>PMB135</a:t>
                      </a:r>
                      <a:endParaRPr lang="sl-SI" sz="1100"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>
                          <a:effectLst/>
                        </a:rPr>
                        <a:t>7,8</a:t>
                      </a:r>
                      <a:endParaRPr lang="sl-SI" sz="1100" dirty="0"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85191537"/>
                  </a:ext>
                </a:extLst>
              </a:tr>
              <a:tr h="328673">
                <a:tc>
                  <a:txBody>
                    <a:bodyPr/>
                    <a:lstStyle/>
                    <a:p>
                      <a:pPr algn="ctr"/>
                      <a:r>
                        <a:rPr lang="sl-SI" sz="140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M32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ZIEHL-ABEGG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jama jaška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SM225.40</a:t>
                      </a:r>
                      <a:r>
                        <a:rPr lang="sl-SI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-20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7</a:t>
                      </a:r>
                      <a:endParaRPr lang="sl-SI" sz="11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17070415"/>
                  </a:ext>
                </a:extLst>
              </a:tr>
              <a:tr h="328673">
                <a:tc>
                  <a:txBody>
                    <a:bodyPr/>
                    <a:lstStyle/>
                    <a:p>
                      <a:pPr algn="ctr"/>
                      <a:r>
                        <a:rPr lang="sl-SI" sz="140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M26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Alberto Sassi</a:t>
                      </a:r>
                      <a:endParaRPr lang="sl-SI" sz="11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glava jaška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G400</a:t>
                      </a:r>
                      <a:r>
                        <a:rPr lang="sl-SI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–</a:t>
                      </a:r>
                      <a:r>
                        <a:rPr lang="sl-SI" sz="140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L2</a:t>
                      </a:r>
                      <a:r>
                        <a:rPr lang="sl-SI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sl-SI" sz="140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VF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sl-SI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Ni podana (</a:t>
                      </a:r>
                      <a:r>
                        <a:rPr lang="sl-SI" sz="140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maks</a:t>
                      </a:r>
                      <a:r>
                        <a:rPr lang="sl-SI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. tok 32,5 A)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62158226"/>
                  </a:ext>
                </a:extLst>
              </a:tr>
              <a:tr h="185544">
                <a:tc>
                  <a:txBody>
                    <a:bodyPr/>
                    <a:lstStyle/>
                    <a:p>
                      <a:pPr algn="ctr"/>
                      <a:r>
                        <a:rPr lang="sl-SI" sz="140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M14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Montanari Giulio &amp; Co</a:t>
                      </a:r>
                      <a:endParaRPr lang="sl-SI" sz="11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glava jaška</a:t>
                      </a:r>
                      <a:endParaRPr lang="sl-SI" sz="11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MGX80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13,4 – 7,3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83193025"/>
                  </a:ext>
                </a:extLst>
              </a:tr>
              <a:tr h="328673">
                <a:tc>
                  <a:txBody>
                    <a:bodyPr/>
                    <a:lstStyle/>
                    <a:p>
                      <a:pPr algn="ctr"/>
                      <a:r>
                        <a:rPr lang="sl-SI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ostali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XINDA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glava jaška</a:t>
                      </a:r>
                      <a:endParaRPr lang="sl-SI" sz="11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WWTY-A-100</a:t>
                      </a:r>
                      <a:endParaRPr lang="sl-SI" sz="11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7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10444715"/>
                  </a:ext>
                </a:extLst>
              </a:tr>
            </a:tbl>
          </a:graphicData>
        </a:graphic>
      </p:graphicFrame>
      <p:sp>
        <p:nvSpPr>
          <p:cNvPr id="2" name="Rectangle 2">
            <a:extLst>
              <a:ext uri="{FF2B5EF4-FFF2-40B4-BE49-F238E27FC236}">
                <a16:creationId xmlns:a16="http://schemas.microsoft.com/office/drawing/2014/main" id="{29EA1CAC-EB5C-5E24-C3D5-2351EC6981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0499" y="2731809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l-SI"/>
          </a:p>
        </p:txBody>
      </p:sp>
      <p:pic>
        <p:nvPicPr>
          <p:cNvPr id="3073" name="Slika 22">
            <a:extLst>
              <a:ext uri="{FF2B5EF4-FFF2-40B4-BE49-F238E27FC236}">
                <a16:creationId xmlns:a16="http://schemas.microsoft.com/office/drawing/2014/main" id="{BB57D34A-7659-D8C8-8C54-82280ABCDF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986" y="3072807"/>
            <a:ext cx="4858102" cy="3643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567C0CED-00CE-AB57-FC33-29F0935FE42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260429" y="3507723"/>
            <a:ext cx="3709592" cy="27821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7225808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7" name="Rectangle 3"/>
          <p:cNvSpPr>
            <a:spLocks noChangeArrowheads="1"/>
          </p:cNvSpPr>
          <p:nvPr/>
        </p:nvSpPr>
        <p:spPr bwMode="auto">
          <a:xfrm>
            <a:off x="990600" y="1401763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  <a:buNone/>
            </a:pPr>
            <a:endParaRPr lang="sl-SI" altLang="sl-SI" sz="2400">
              <a:solidFill>
                <a:schemeClr val="tx1"/>
              </a:solidFill>
            </a:endParaRPr>
          </a:p>
        </p:txBody>
      </p:sp>
      <p:sp>
        <p:nvSpPr>
          <p:cNvPr id="251913" name="Text Box 9"/>
          <p:cNvSpPr txBox="1">
            <a:spLocks noChangeArrowheads="1"/>
          </p:cNvSpPr>
          <p:nvPr/>
        </p:nvSpPr>
        <p:spPr bwMode="auto">
          <a:xfrm>
            <a:off x="990600" y="55265"/>
            <a:ext cx="6317704" cy="333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sl-SI"/>
            </a:defPPr>
            <a:lvl1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b="1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2pPr>
            <a:lvl3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3pPr>
            <a:lvl4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4pPr>
            <a:lvl5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5pPr>
            <a:lvl6pPr marL="4572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6pPr>
            <a:lvl7pPr marL="9144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7pPr>
            <a:lvl8pPr marL="13716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8pPr>
            <a:lvl9pPr marL="18288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9pPr>
          </a:lstStyle>
          <a:p>
            <a:pPr algn="ctr"/>
            <a:r>
              <a:rPr lang="sl-SI" altLang="sl-SI" sz="2400" dirty="0" err="1"/>
              <a:t>Ulaz</a:t>
            </a:r>
            <a:r>
              <a:rPr lang="sl-SI" altLang="sl-SI" sz="2400" dirty="0"/>
              <a:t> </a:t>
            </a:r>
            <a:r>
              <a:rPr lang="sl-SI" altLang="sl-SI" sz="2400" dirty="0" err="1"/>
              <a:t>M32</a:t>
            </a:r>
            <a:endParaRPr lang="en-GB" altLang="sl-SI" sz="2400" dirty="0"/>
          </a:p>
        </p:txBody>
      </p:sp>
      <p:graphicFrame>
        <p:nvGraphicFramePr>
          <p:cNvPr id="6" name="Tabela 5">
            <a:extLst>
              <a:ext uri="{FF2B5EF4-FFF2-40B4-BE49-F238E27FC236}">
                <a16:creationId xmlns:a16="http://schemas.microsoft.com/office/drawing/2014/main" id="{656A4128-038A-89F5-1675-54A4B9D0F1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8925775"/>
              </p:ext>
            </p:extLst>
          </p:nvPr>
        </p:nvGraphicFramePr>
        <p:xfrm>
          <a:off x="395536" y="563563"/>
          <a:ext cx="7071571" cy="2133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1020">
                  <a:extLst>
                    <a:ext uri="{9D8B030D-6E8A-4147-A177-3AD203B41FA5}">
                      <a16:colId xmlns:a16="http://schemas.microsoft.com/office/drawing/2014/main" val="3230768343"/>
                    </a:ext>
                  </a:extLst>
                </a:gridCol>
                <a:gridCol w="1946984">
                  <a:extLst>
                    <a:ext uri="{9D8B030D-6E8A-4147-A177-3AD203B41FA5}">
                      <a16:colId xmlns:a16="http://schemas.microsoft.com/office/drawing/2014/main" val="3951882773"/>
                    </a:ext>
                  </a:extLst>
                </a:gridCol>
                <a:gridCol w="1414003">
                  <a:extLst>
                    <a:ext uri="{9D8B030D-6E8A-4147-A177-3AD203B41FA5}">
                      <a16:colId xmlns:a16="http://schemas.microsoft.com/office/drawing/2014/main" val="635449723"/>
                    </a:ext>
                  </a:extLst>
                </a:gridCol>
                <a:gridCol w="1140295">
                  <a:extLst>
                    <a:ext uri="{9D8B030D-6E8A-4147-A177-3AD203B41FA5}">
                      <a16:colId xmlns:a16="http://schemas.microsoft.com/office/drawing/2014/main" val="3281370858"/>
                    </a:ext>
                  </a:extLst>
                </a:gridCol>
                <a:gridCol w="1689269">
                  <a:extLst>
                    <a:ext uri="{9D8B030D-6E8A-4147-A177-3AD203B41FA5}">
                      <a16:colId xmlns:a16="http://schemas.microsoft.com/office/drawing/2014/main" val="513665642"/>
                    </a:ext>
                  </a:extLst>
                </a:gridCol>
              </a:tblGrid>
              <a:tr h="371087">
                <a:tc>
                  <a:txBody>
                    <a:bodyPr/>
                    <a:lstStyle/>
                    <a:p>
                      <a:pPr algn="ctr"/>
                      <a:r>
                        <a:rPr lang="sl-SI" sz="1400" dirty="0" err="1">
                          <a:effectLst/>
                        </a:rPr>
                        <a:t>Ulaz</a:t>
                      </a:r>
                      <a:endParaRPr lang="sl-SI" sz="1100" dirty="0"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Proizvođač</a:t>
                      </a:r>
                      <a:r>
                        <a:rPr lang="sl-SI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pogona</a:t>
                      </a:r>
                    </a:p>
                  </a:txBody>
                  <a:tcPr marL="68580" marR="68580" marT="0" marB="0" anchor="ctr"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400" dirty="0" err="1">
                          <a:effectLst/>
                        </a:rPr>
                        <a:t>Mjesto</a:t>
                      </a:r>
                      <a:r>
                        <a:rPr lang="sl-SI" sz="1400" dirty="0">
                          <a:effectLst/>
                        </a:rPr>
                        <a:t> </a:t>
                      </a:r>
                      <a:r>
                        <a:rPr lang="sl-SI" sz="1400" dirty="0" err="1">
                          <a:effectLst/>
                        </a:rPr>
                        <a:t>ugradnje</a:t>
                      </a:r>
                      <a:endParaRPr lang="sl-SI" sz="1100" dirty="0"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400" dirty="0">
                          <a:effectLst/>
                        </a:rPr>
                        <a:t>tip</a:t>
                      </a:r>
                      <a:endParaRPr lang="sl-SI" sz="1100" dirty="0"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400" dirty="0">
                          <a:effectLst/>
                        </a:rPr>
                        <a:t>Snaga (kW)</a:t>
                      </a:r>
                      <a:endParaRPr lang="sl-SI" sz="1100" dirty="0"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2216593"/>
                  </a:ext>
                </a:extLst>
              </a:tr>
              <a:tr h="185544">
                <a:tc>
                  <a:txBody>
                    <a:bodyPr/>
                    <a:lstStyle/>
                    <a:p>
                      <a:pPr algn="ctr"/>
                      <a:r>
                        <a:rPr lang="sl-SI" sz="140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M38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Schindler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glava jaška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PMB135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7,8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85191537"/>
                  </a:ext>
                </a:extLst>
              </a:tr>
              <a:tr h="328673">
                <a:tc>
                  <a:txBody>
                    <a:bodyPr/>
                    <a:lstStyle/>
                    <a:p>
                      <a:pPr algn="ctr"/>
                      <a:r>
                        <a:rPr lang="sl-SI" sz="1400" dirty="0" err="1">
                          <a:solidFill>
                            <a:schemeClr val="tx1"/>
                          </a:solidFill>
                          <a:effectLst/>
                        </a:rPr>
                        <a:t>M32</a:t>
                      </a:r>
                      <a:endParaRPr lang="sl-SI" sz="1100" dirty="0">
                        <a:solidFill>
                          <a:schemeClr val="tx1"/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 err="1">
                          <a:solidFill>
                            <a:schemeClr val="tx1"/>
                          </a:solidFill>
                          <a:effectLst/>
                        </a:rPr>
                        <a:t>ZIEHL-ABEGG</a:t>
                      </a:r>
                      <a:endParaRPr lang="sl-SI" sz="1100" dirty="0">
                        <a:solidFill>
                          <a:schemeClr val="tx1"/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>
                          <a:solidFill>
                            <a:schemeClr val="tx1"/>
                          </a:solidFill>
                          <a:effectLst/>
                        </a:rPr>
                        <a:t>jama šahta</a:t>
                      </a:r>
                      <a:endParaRPr lang="sl-SI" sz="1100" dirty="0">
                        <a:solidFill>
                          <a:schemeClr val="tx1"/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 err="1">
                          <a:solidFill>
                            <a:schemeClr val="tx1"/>
                          </a:solidFill>
                          <a:effectLst/>
                        </a:rPr>
                        <a:t>SM225.40</a:t>
                      </a:r>
                      <a:r>
                        <a:rPr lang="sl-SI" sz="1400" dirty="0">
                          <a:solidFill>
                            <a:schemeClr val="tx1"/>
                          </a:solidFill>
                          <a:effectLst/>
                        </a:rPr>
                        <a:t>-20</a:t>
                      </a:r>
                      <a:endParaRPr lang="sl-SI" sz="1100" dirty="0">
                        <a:solidFill>
                          <a:schemeClr val="tx1"/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sl-SI" sz="1100" dirty="0">
                        <a:solidFill>
                          <a:schemeClr val="tx1"/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17070415"/>
                  </a:ext>
                </a:extLst>
              </a:tr>
              <a:tr h="328673">
                <a:tc>
                  <a:txBody>
                    <a:bodyPr/>
                    <a:lstStyle/>
                    <a:p>
                      <a:pPr algn="ctr"/>
                      <a:r>
                        <a:rPr lang="sl-SI" sz="140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M26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Alberto Sassi</a:t>
                      </a:r>
                      <a:endParaRPr lang="sl-SI" sz="11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glava jaška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G400</a:t>
                      </a:r>
                      <a:r>
                        <a:rPr lang="sl-SI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–</a:t>
                      </a:r>
                      <a:r>
                        <a:rPr lang="sl-SI" sz="140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L2</a:t>
                      </a:r>
                      <a:r>
                        <a:rPr lang="sl-SI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sl-SI" sz="140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VF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sl-SI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Ni podana (</a:t>
                      </a:r>
                      <a:r>
                        <a:rPr lang="sl-SI" sz="140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maks</a:t>
                      </a:r>
                      <a:r>
                        <a:rPr lang="sl-SI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. tok 32,5 A)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62158226"/>
                  </a:ext>
                </a:extLst>
              </a:tr>
              <a:tr h="185544">
                <a:tc>
                  <a:txBody>
                    <a:bodyPr/>
                    <a:lstStyle/>
                    <a:p>
                      <a:pPr algn="ctr"/>
                      <a:r>
                        <a:rPr lang="sl-SI" sz="140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M14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Montanari Giulio &amp; Co</a:t>
                      </a:r>
                      <a:endParaRPr lang="sl-SI" sz="11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glava jaška</a:t>
                      </a:r>
                      <a:endParaRPr lang="sl-SI" sz="11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MGX80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13,4 – 7,3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83193025"/>
                  </a:ext>
                </a:extLst>
              </a:tr>
              <a:tr h="328673">
                <a:tc>
                  <a:txBody>
                    <a:bodyPr/>
                    <a:lstStyle/>
                    <a:p>
                      <a:pPr algn="ctr"/>
                      <a:r>
                        <a:rPr lang="sl-SI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ostali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XINDA</a:t>
                      </a:r>
                      <a:endParaRPr lang="sl-SI" sz="11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glava jaška</a:t>
                      </a:r>
                      <a:endParaRPr lang="sl-SI" sz="11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WWTY-A-100</a:t>
                      </a:r>
                      <a:endParaRPr lang="sl-SI" sz="11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7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10444715"/>
                  </a:ext>
                </a:extLst>
              </a:tr>
            </a:tbl>
          </a:graphicData>
        </a:graphic>
      </p:graphicFrame>
      <p:sp>
        <p:nvSpPr>
          <p:cNvPr id="2" name="Rectangle 2">
            <a:extLst>
              <a:ext uri="{FF2B5EF4-FFF2-40B4-BE49-F238E27FC236}">
                <a16:creationId xmlns:a16="http://schemas.microsoft.com/office/drawing/2014/main" id="{29EA1CAC-EB5C-5E24-C3D5-2351EC6981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0499" y="2731809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l-SI"/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45EC0BE3-6E71-44CE-DF3C-CDF409DFF3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499" y="3088350"/>
            <a:ext cx="3888432" cy="2916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C2C733E1-0A5E-7053-0704-FEF13707222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606230" y="3088350"/>
            <a:ext cx="3888431" cy="291632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84607932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7" name="Rectangle 3"/>
          <p:cNvSpPr>
            <a:spLocks noChangeArrowheads="1"/>
          </p:cNvSpPr>
          <p:nvPr/>
        </p:nvSpPr>
        <p:spPr bwMode="auto">
          <a:xfrm>
            <a:off x="990600" y="1401763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  <a:buNone/>
            </a:pPr>
            <a:endParaRPr lang="sl-SI" altLang="sl-SI" sz="2400">
              <a:solidFill>
                <a:schemeClr val="tx1"/>
              </a:solidFill>
            </a:endParaRPr>
          </a:p>
        </p:txBody>
      </p:sp>
      <p:sp>
        <p:nvSpPr>
          <p:cNvPr id="251913" name="Text Box 9"/>
          <p:cNvSpPr txBox="1">
            <a:spLocks noChangeArrowheads="1"/>
          </p:cNvSpPr>
          <p:nvPr/>
        </p:nvSpPr>
        <p:spPr bwMode="auto">
          <a:xfrm>
            <a:off x="990600" y="55265"/>
            <a:ext cx="6317704" cy="333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sl-SI"/>
            </a:defPPr>
            <a:lvl1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b="1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2pPr>
            <a:lvl3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3pPr>
            <a:lvl4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4pPr>
            <a:lvl5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5pPr>
            <a:lvl6pPr marL="4572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6pPr>
            <a:lvl7pPr marL="9144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7pPr>
            <a:lvl8pPr marL="13716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8pPr>
            <a:lvl9pPr marL="18288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9pPr>
          </a:lstStyle>
          <a:p>
            <a:pPr algn="ctr"/>
            <a:r>
              <a:rPr lang="sl-SI" altLang="sl-SI" sz="2400" dirty="0" err="1"/>
              <a:t>Ulaz</a:t>
            </a:r>
            <a:r>
              <a:rPr lang="sl-SI" altLang="sl-SI" sz="2400" dirty="0"/>
              <a:t> </a:t>
            </a:r>
            <a:r>
              <a:rPr lang="sl-SI" altLang="sl-SI" sz="2400" dirty="0" err="1"/>
              <a:t>M26</a:t>
            </a:r>
            <a:endParaRPr lang="en-GB" altLang="sl-SI" sz="2400" dirty="0"/>
          </a:p>
        </p:txBody>
      </p:sp>
      <p:graphicFrame>
        <p:nvGraphicFramePr>
          <p:cNvPr id="6" name="Tabela 5">
            <a:extLst>
              <a:ext uri="{FF2B5EF4-FFF2-40B4-BE49-F238E27FC236}">
                <a16:creationId xmlns:a16="http://schemas.microsoft.com/office/drawing/2014/main" id="{656A4128-038A-89F5-1675-54A4B9D0F1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7564029"/>
              </p:ext>
            </p:extLst>
          </p:nvPr>
        </p:nvGraphicFramePr>
        <p:xfrm>
          <a:off x="395536" y="563563"/>
          <a:ext cx="7071571" cy="2133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1020">
                  <a:extLst>
                    <a:ext uri="{9D8B030D-6E8A-4147-A177-3AD203B41FA5}">
                      <a16:colId xmlns:a16="http://schemas.microsoft.com/office/drawing/2014/main" val="3230768343"/>
                    </a:ext>
                  </a:extLst>
                </a:gridCol>
                <a:gridCol w="1946984">
                  <a:extLst>
                    <a:ext uri="{9D8B030D-6E8A-4147-A177-3AD203B41FA5}">
                      <a16:colId xmlns:a16="http://schemas.microsoft.com/office/drawing/2014/main" val="3951882773"/>
                    </a:ext>
                  </a:extLst>
                </a:gridCol>
                <a:gridCol w="1414003">
                  <a:extLst>
                    <a:ext uri="{9D8B030D-6E8A-4147-A177-3AD203B41FA5}">
                      <a16:colId xmlns:a16="http://schemas.microsoft.com/office/drawing/2014/main" val="635449723"/>
                    </a:ext>
                  </a:extLst>
                </a:gridCol>
                <a:gridCol w="1140295">
                  <a:extLst>
                    <a:ext uri="{9D8B030D-6E8A-4147-A177-3AD203B41FA5}">
                      <a16:colId xmlns:a16="http://schemas.microsoft.com/office/drawing/2014/main" val="3281370858"/>
                    </a:ext>
                  </a:extLst>
                </a:gridCol>
                <a:gridCol w="1689269">
                  <a:extLst>
                    <a:ext uri="{9D8B030D-6E8A-4147-A177-3AD203B41FA5}">
                      <a16:colId xmlns:a16="http://schemas.microsoft.com/office/drawing/2014/main" val="513665642"/>
                    </a:ext>
                  </a:extLst>
                </a:gridCol>
              </a:tblGrid>
              <a:tr h="371087">
                <a:tc>
                  <a:txBody>
                    <a:bodyPr/>
                    <a:lstStyle/>
                    <a:p>
                      <a:pPr algn="ctr"/>
                      <a:r>
                        <a:rPr lang="sl-SI" sz="1400" dirty="0" err="1">
                          <a:effectLst/>
                        </a:rPr>
                        <a:t>Ulaz</a:t>
                      </a:r>
                      <a:endParaRPr lang="sl-SI" sz="1100" dirty="0"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Proizvođač</a:t>
                      </a:r>
                      <a:r>
                        <a:rPr lang="sl-SI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pogona</a:t>
                      </a:r>
                    </a:p>
                  </a:txBody>
                  <a:tcPr marL="68580" marR="68580" marT="0" marB="0" anchor="ctr"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400" dirty="0" err="1">
                          <a:effectLst/>
                        </a:rPr>
                        <a:t>Mjesto</a:t>
                      </a:r>
                      <a:r>
                        <a:rPr lang="sl-SI" sz="1400" dirty="0">
                          <a:effectLst/>
                        </a:rPr>
                        <a:t> </a:t>
                      </a:r>
                      <a:r>
                        <a:rPr lang="sl-SI" sz="1400" dirty="0" err="1">
                          <a:effectLst/>
                        </a:rPr>
                        <a:t>ugradnje</a:t>
                      </a:r>
                      <a:endParaRPr lang="sl-SI" sz="1100" dirty="0"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400" dirty="0">
                          <a:effectLst/>
                        </a:rPr>
                        <a:t>tip</a:t>
                      </a:r>
                      <a:endParaRPr lang="sl-SI" sz="1100" dirty="0"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400" dirty="0">
                          <a:effectLst/>
                        </a:rPr>
                        <a:t>Snaga (kW)</a:t>
                      </a:r>
                      <a:endParaRPr lang="sl-SI" sz="1100" dirty="0"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2216593"/>
                  </a:ext>
                </a:extLst>
              </a:tr>
              <a:tr h="185544">
                <a:tc>
                  <a:txBody>
                    <a:bodyPr/>
                    <a:lstStyle/>
                    <a:p>
                      <a:pPr algn="ctr"/>
                      <a:r>
                        <a:rPr lang="sl-SI" sz="140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M38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Schindler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glava jaška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PMB135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7,8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85191537"/>
                  </a:ext>
                </a:extLst>
              </a:tr>
              <a:tr h="328673">
                <a:tc>
                  <a:txBody>
                    <a:bodyPr/>
                    <a:lstStyle/>
                    <a:p>
                      <a:pPr algn="ctr"/>
                      <a:r>
                        <a:rPr lang="sl-SI" sz="140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M32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ZIEHL-ABEGG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jama jaška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SM225.40</a:t>
                      </a:r>
                      <a:r>
                        <a:rPr lang="sl-SI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-20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7</a:t>
                      </a:r>
                      <a:endParaRPr lang="sl-SI" sz="11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17070415"/>
                  </a:ext>
                </a:extLst>
              </a:tr>
              <a:tr h="328673">
                <a:tc>
                  <a:txBody>
                    <a:bodyPr/>
                    <a:lstStyle/>
                    <a:p>
                      <a:pPr algn="ctr"/>
                      <a:r>
                        <a:rPr lang="sl-SI" sz="1400" dirty="0" err="1">
                          <a:solidFill>
                            <a:schemeClr val="tx1"/>
                          </a:solidFill>
                          <a:effectLst/>
                        </a:rPr>
                        <a:t>M26</a:t>
                      </a:r>
                      <a:endParaRPr lang="sl-SI" sz="1100" dirty="0">
                        <a:solidFill>
                          <a:schemeClr val="tx1"/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>
                          <a:solidFill>
                            <a:schemeClr val="tx1"/>
                          </a:solidFill>
                          <a:effectLst/>
                        </a:rPr>
                        <a:t>Alberto </a:t>
                      </a:r>
                      <a:r>
                        <a:rPr lang="sl-SI" sz="1400" dirty="0" err="1">
                          <a:solidFill>
                            <a:schemeClr val="tx1"/>
                          </a:solidFill>
                          <a:effectLst/>
                        </a:rPr>
                        <a:t>Sassi</a:t>
                      </a:r>
                      <a:endParaRPr lang="sl-SI" sz="1100" dirty="0">
                        <a:solidFill>
                          <a:schemeClr val="tx1"/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>
                          <a:solidFill>
                            <a:schemeClr val="tx1"/>
                          </a:solidFill>
                          <a:effectLst/>
                        </a:rPr>
                        <a:t>glava šahta</a:t>
                      </a:r>
                      <a:endParaRPr lang="sl-SI" sz="1100" dirty="0">
                        <a:solidFill>
                          <a:schemeClr val="tx1"/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 err="1">
                          <a:solidFill>
                            <a:schemeClr val="tx1"/>
                          </a:solidFill>
                          <a:effectLst/>
                        </a:rPr>
                        <a:t>G400</a:t>
                      </a:r>
                      <a:r>
                        <a:rPr lang="sl-SI" sz="1400" dirty="0">
                          <a:solidFill>
                            <a:schemeClr val="tx1"/>
                          </a:solidFill>
                          <a:effectLst/>
                        </a:rPr>
                        <a:t>–</a:t>
                      </a:r>
                      <a:r>
                        <a:rPr lang="sl-SI" sz="1400" dirty="0" err="1">
                          <a:solidFill>
                            <a:schemeClr val="tx1"/>
                          </a:solidFill>
                          <a:effectLst/>
                        </a:rPr>
                        <a:t>L2</a:t>
                      </a:r>
                      <a:r>
                        <a:rPr lang="sl-SI" sz="1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sl-SI" sz="1400" dirty="0" err="1">
                          <a:solidFill>
                            <a:schemeClr val="tx1"/>
                          </a:solidFill>
                          <a:effectLst/>
                        </a:rPr>
                        <a:t>VF</a:t>
                      </a:r>
                      <a:endParaRPr lang="sl-SI" sz="1100" dirty="0">
                        <a:solidFill>
                          <a:schemeClr val="tx1"/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sl-SI" sz="1400" dirty="0">
                          <a:solidFill>
                            <a:schemeClr val="tx1"/>
                          </a:solidFill>
                          <a:effectLst/>
                        </a:rPr>
                        <a:t>Ni podana (</a:t>
                      </a:r>
                      <a:r>
                        <a:rPr lang="sl-SI" sz="1400" dirty="0" err="1">
                          <a:solidFill>
                            <a:schemeClr val="tx1"/>
                          </a:solidFill>
                          <a:effectLst/>
                        </a:rPr>
                        <a:t>maks</a:t>
                      </a:r>
                      <a:r>
                        <a:rPr lang="sl-SI" sz="1400" dirty="0">
                          <a:solidFill>
                            <a:schemeClr val="tx1"/>
                          </a:solidFill>
                          <a:effectLst/>
                        </a:rPr>
                        <a:t>. tok 32,5 A)</a:t>
                      </a:r>
                      <a:endParaRPr lang="sl-SI" sz="1100" dirty="0">
                        <a:solidFill>
                          <a:schemeClr val="tx1"/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62158226"/>
                  </a:ext>
                </a:extLst>
              </a:tr>
              <a:tr h="185544">
                <a:tc>
                  <a:txBody>
                    <a:bodyPr/>
                    <a:lstStyle/>
                    <a:p>
                      <a:pPr algn="ctr"/>
                      <a:r>
                        <a:rPr lang="sl-SI" sz="140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M14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Montanari Giulio &amp; Co</a:t>
                      </a:r>
                      <a:endParaRPr lang="sl-SI" sz="11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glava jaška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MGX80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13,4 – 7,3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83193025"/>
                  </a:ext>
                </a:extLst>
              </a:tr>
              <a:tr h="328673">
                <a:tc>
                  <a:txBody>
                    <a:bodyPr/>
                    <a:lstStyle/>
                    <a:p>
                      <a:pPr algn="ctr"/>
                      <a:r>
                        <a:rPr lang="sl-SI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ostali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XINDA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glava jaška</a:t>
                      </a:r>
                      <a:endParaRPr lang="sl-SI" sz="11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WWTY-A-100</a:t>
                      </a:r>
                      <a:endParaRPr lang="sl-SI" sz="11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7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10444715"/>
                  </a:ext>
                </a:extLst>
              </a:tr>
            </a:tbl>
          </a:graphicData>
        </a:graphic>
      </p:graphicFrame>
      <p:sp>
        <p:nvSpPr>
          <p:cNvPr id="2" name="Rectangle 2">
            <a:extLst>
              <a:ext uri="{FF2B5EF4-FFF2-40B4-BE49-F238E27FC236}">
                <a16:creationId xmlns:a16="http://schemas.microsoft.com/office/drawing/2014/main" id="{29EA1CAC-EB5C-5E24-C3D5-2351EC6981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0499" y="2731809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l-SI"/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A3DD6C97-15D1-E529-565B-C33FF02DF6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084217"/>
            <a:ext cx="4248472" cy="31863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E758B09D-A938-EB21-85ED-B89DFD893B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0178" y="3084217"/>
            <a:ext cx="4964321" cy="3186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621920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7" name="Rectangle 3"/>
          <p:cNvSpPr>
            <a:spLocks noChangeArrowheads="1"/>
          </p:cNvSpPr>
          <p:nvPr/>
        </p:nvSpPr>
        <p:spPr bwMode="auto">
          <a:xfrm>
            <a:off x="990600" y="1401763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  <a:buNone/>
            </a:pPr>
            <a:endParaRPr lang="sl-SI" altLang="sl-SI" sz="2400">
              <a:solidFill>
                <a:schemeClr val="tx1"/>
              </a:solidFill>
            </a:endParaRPr>
          </a:p>
        </p:txBody>
      </p:sp>
      <p:sp>
        <p:nvSpPr>
          <p:cNvPr id="251913" name="Text Box 9"/>
          <p:cNvSpPr txBox="1">
            <a:spLocks noChangeArrowheads="1"/>
          </p:cNvSpPr>
          <p:nvPr/>
        </p:nvSpPr>
        <p:spPr bwMode="auto">
          <a:xfrm>
            <a:off x="990600" y="55265"/>
            <a:ext cx="6317704" cy="333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sl-SI"/>
            </a:defPPr>
            <a:lvl1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b="1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2pPr>
            <a:lvl3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3pPr>
            <a:lvl4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4pPr>
            <a:lvl5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5pPr>
            <a:lvl6pPr marL="4572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6pPr>
            <a:lvl7pPr marL="9144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7pPr>
            <a:lvl8pPr marL="13716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8pPr>
            <a:lvl9pPr marL="18288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9pPr>
          </a:lstStyle>
          <a:p>
            <a:pPr algn="ctr"/>
            <a:r>
              <a:rPr lang="sl-SI" altLang="sl-SI" sz="2400" dirty="0" err="1"/>
              <a:t>Ulaz</a:t>
            </a:r>
            <a:r>
              <a:rPr lang="sl-SI" altLang="sl-SI" sz="2400" dirty="0"/>
              <a:t> </a:t>
            </a:r>
            <a:r>
              <a:rPr lang="sl-SI" altLang="sl-SI" sz="2400" dirty="0" err="1"/>
              <a:t>M14</a:t>
            </a:r>
            <a:endParaRPr lang="en-GB" altLang="sl-SI" sz="2400" dirty="0"/>
          </a:p>
        </p:txBody>
      </p:sp>
      <p:graphicFrame>
        <p:nvGraphicFramePr>
          <p:cNvPr id="6" name="Tabela 5">
            <a:extLst>
              <a:ext uri="{FF2B5EF4-FFF2-40B4-BE49-F238E27FC236}">
                <a16:creationId xmlns:a16="http://schemas.microsoft.com/office/drawing/2014/main" id="{656A4128-038A-89F5-1675-54A4B9D0F1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1147476"/>
              </p:ext>
            </p:extLst>
          </p:nvPr>
        </p:nvGraphicFramePr>
        <p:xfrm>
          <a:off x="395536" y="563563"/>
          <a:ext cx="7071571" cy="2133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1020">
                  <a:extLst>
                    <a:ext uri="{9D8B030D-6E8A-4147-A177-3AD203B41FA5}">
                      <a16:colId xmlns:a16="http://schemas.microsoft.com/office/drawing/2014/main" val="3230768343"/>
                    </a:ext>
                  </a:extLst>
                </a:gridCol>
                <a:gridCol w="1946984">
                  <a:extLst>
                    <a:ext uri="{9D8B030D-6E8A-4147-A177-3AD203B41FA5}">
                      <a16:colId xmlns:a16="http://schemas.microsoft.com/office/drawing/2014/main" val="3951882773"/>
                    </a:ext>
                  </a:extLst>
                </a:gridCol>
                <a:gridCol w="1414003">
                  <a:extLst>
                    <a:ext uri="{9D8B030D-6E8A-4147-A177-3AD203B41FA5}">
                      <a16:colId xmlns:a16="http://schemas.microsoft.com/office/drawing/2014/main" val="635449723"/>
                    </a:ext>
                  </a:extLst>
                </a:gridCol>
                <a:gridCol w="1140295">
                  <a:extLst>
                    <a:ext uri="{9D8B030D-6E8A-4147-A177-3AD203B41FA5}">
                      <a16:colId xmlns:a16="http://schemas.microsoft.com/office/drawing/2014/main" val="3281370858"/>
                    </a:ext>
                  </a:extLst>
                </a:gridCol>
                <a:gridCol w="1689269">
                  <a:extLst>
                    <a:ext uri="{9D8B030D-6E8A-4147-A177-3AD203B41FA5}">
                      <a16:colId xmlns:a16="http://schemas.microsoft.com/office/drawing/2014/main" val="513665642"/>
                    </a:ext>
                  </a:extLst>
                </a:gridCol>
              </a:tblGrid>
              <a:tr h="371087">
                <a:tc>
                  <a:txBody>
                    <a:bodyPr/>
                    <a:lstStyle/>
                    <a:p>
                      <a:pPr algn="ctr"/>
                      <a:r>
                        <a:rPr lang="sl-SI" sz="1400" dirty="0" err="1">
                          <a:effectLst/>
                        </a:rPr>
                        <a:t>Ulaz</a:t>
                      </a:r>
                      <a:endParaRPr lang="sl-SI" sz="1100" dirty="0"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Proizvođač</a:t>
                      </a:r>
                      <a:r>
                        <a:rPr lang="sl-SI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pogona</a:t>
                      </a:r>
                    </a:p>
                  </a:txBody>
                  <a:tcPr marL="68580" marR="68580" marT="0" marB="0" anchor="ctr"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400" dirty="0" err="1">
                          <a:effectLst/>
                        </a:rPr>
                        <a:t>Mjesto</a:t>
                      </a:r>
                      <a:r>
                        <a:rPr lang="sl-SI" sz="1400" dirty="0">
                          <a:effectLst/>
                        </a:rPr>
                        <a:t> </a:t>
                      </a:r>
                      <a:r>
                        <a:rPr lang="sl-SI" sz="1400" dirty="0" err="1">
                          <a:effectLst/>
                        </a:rPr>
                        <a:t>ugradnje</a:t>
                      </a:r>
                      <a:endParaRPr lang="sl-SI" sz="1100" dirty="0"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400" dirty="0">
                          <a:effectLst/>
                        </a:rPr>
                        <a:t>tip</a:t>
                      </a:r>
                      <a:endParaRPr lang="sl-SI" sz="1100" dirty="0"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400" dirty="0">
                          <a:effectLst/>
                        </a:rPr>
                        <a:t>Snaga (kW)</a:t>
                      </a:r>
                      <a:endParaRPr lang="sl-SI" sz="1100" dirty="0"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2216593"/>
                  </a:ext>
                </a:extLst>
              </a:tr>
              <a:tr h="185544">
                <a:tc>
                  <a:txBody>
                    <a:bodyPr/>
                    <a:lstStyle/>
                    <a:p>
                      <a:pPr algn="ctr"/>
                      <a:r>
                        <a:rPr lang="sl-SI" sz="140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M38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Schindler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glava jaška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PMB135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7,8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85191537"/>
                  </a:ext>
                </a:extLst>
              </a:tr>
              <a:tr h="328673">
                <a:tc>
                  <a:txBody>
                    <a:bodyPr/>
                    <a:lstStyle/>
                    <a:p>
                      <a:pPr algn="ctr"/>
                      <a:r>
                        <a:rPr lang="sl-SI" sz="140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M32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ZIEHL-ABEGG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jama jaška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SM225.40</a:t>
                      </a:r>
                      <a:r>
                        <a:rPr lang="sl-SI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-20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7</a:t>
                      </a:r>
                      <a:endParaRPr lang="sl-SI" sz="11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17070415"/>
                  </a:ext>
                </a:extLst>
              </a:tr>
              <a:tr h="328673">
                <a:tc>
                  <a:txBody>
                    <a:bodyPr/>
                    <a:lstStyle/>
                    <a:p>
                      <a:pPr algn="ctr"/>
                      <a:r>
                        <a:rPr lang="sl-SI" sz="140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M26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Alberto Sassi</a:t>
                      </a:r>
                      <a:endParaRPr lang="sl-SI" sz="11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glava jaška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G400</a:t>
                      </a:r>
                      <a:r>
                        <a:rPr lang="sl-SI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–</a:t>
                      </a:r>
                      <a:r>
                        <a:rPr lang="sl-SI" sz="140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L2</a:t>
                      </a:r>
                      <a:r>
                        <a:rPr lang="sl-SI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sl-SI" sz="140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VF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sl-SI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Ni podana (</a:t>
                      </a:r>
                      <a:r>
                        <a:rPr lang="sl-SI" sz="140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maks</a:t>
                      </a:r>
                      <a:r>
                        <a:rPr lang="sl-SI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. tok 32,5 A)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62158226"/>
                  </a:ext>
                </a:extLst>
              </a:tr>
              <a:tr h="185544">
                <a:tc>
                  <a:txBody>
                    <a:bodyPr/>
                    <a:lstStyle/>
                    <a:p>
                      <a:pPr algn="ctr"/>
                      <a:r>
                        <a:rPr lang="sl-SI" sz="1400" dirty="0" err="1">
                          <a:solidFill>
                            <a:schemeClr val="tx1"/>
                          </a:solidFill>
                          <a:effectLst/>
                        </a:rPr>
                        <a:t>M14</a:t>
                      </a:r>
                      <a:endParaRPr lang="sl-SI" sz="1100" dirty="0">
                        <a:solidFill>
                          <a:schemeClr val="tx1"/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 err="1">
                          <a:solidFill>
                            <a:schemeClr val="tx1"/>
                          </a:solidFill>
                          <a:effectLst/>
                        </a:rPr>
                        <a:t>Montanari</a:t>
                      </a:r>
                      <a:r>
                        <a:rPr lang="sl-SI" sz="1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sl-SI" sz="1400" dirty="0" err="1">
                          <a:solidFill>
                            <a:schemeClr val="tx1"/>
                          </a:solidFill>
                          <a:effectLst/>
                        </a:rPr>
                        <a:t>Giulio</a:t>
                      </a:r>
                      <a:r>
                        <a:rPr lang="sl-SI" sz="1400" dirty="0">
                          <a:solidFill>
                            <a:schemeClr val="tx1"/>
                          </a:solidFill>
                          <a:effectLst/>
                        </a:rPr>
                        <a:t> &amp; Co</a:t>
                      </a:r>
                      <a:endParaRPr lang="sl-SI" sz="1100" dirty="0">
                        <a:solidFill>
                          <a:schemeClr val="tx1"/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>
                          <a:solidFill>
                            <a:schemeClr val="tx1"/>
                          </a:solidFill>
                          <a:effectLst/>
                        </a:rPr>
                        <a:t>glava šahta</a:t>
                      </a:r>
                      <a:endParaRPr lang="sl-SI" sz="1100" dirty="0">
                        <a:solidFill>
                          <a:schemeClr val="tx1"/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 err="1">
                          <a:solidFill>
                            <a:schemeClr val="tx1"/>
                          </a:solidFill>
                          <a:effectLst/>
                        </a:rPr>
                        <a:t>MGX80</a:t>
                      </a:r>
                      <a:endParaRPr lang="sl-SI" sz="1100" dirty="0">
                        <a:solidFill>
                          <a:schemeClr val="tx1"/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>
                          <a:solidFill>
                            <a:schemeClr val="tx1"/>
                          </a:solidFill>
                          <a:effectLst/>
                        </a:rPr>
                        <a:t>13,4 – 7,3</a:t>
                      </a:r>
                      <a:endParaRPr lang="sl-SI" sz="1100" dirty="0">
                        <a:solidFill>
                          <a:schemeClr val="tx1"/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83193025"/>
                  </a:ext>
                </a:extLst>
              </a:tr>
              <a:tr h="328673">
                <a:tc>
                  <a:txBody>
                    <a:bodyPr/>
                    <a:lstStyle/>
                    <a:p>
                      <a:pPr algn="ctr"/>
                      <a:r>
                        <a:rPr lang="sl-SI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ostali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XINDA</a:t>
                      </a:r>
                      <a:endParaRPr lang="sl-SI" sz="11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glava jaška</a:t>
                      </a:r>
                      <a:endParaRPr lang="sl-SI" sz="11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WWTY-A-100</a:t>
                      </a:r>
                      <a:endParaRPr lang="sl-SI" sz="11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7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10444715"/>
                  </a:ext>
                </a:extLst>
              </a:tr>
            </a:tbl>
          </a:graphicData>
        </a:graphic>
      </p:graphicFrame>
      <p:sp>
        <p:nvSpPr>
          <p:cNvPr id="2" name="Rectangle 2">
            <a:extLst>
              <a:ext uri="{FF2B5EF4-FFF2-40B4-BE49-F238E27FC236}">
                <a16:creationId xmlns:a16="http://schemas.microsoft.com/office/drawing/2014/main" id="{29EA1CAC-EB5C-5E24-C3D5-2351EC6981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0499" y="2731809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l-SI"/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855D721E-907B-524F-B5A4-4370ADE09E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943" y="2849365"/>
            <a:ext cx="5125161" cy="384299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A6592AD8-D78E-AF2A-9107-79A0FEB8EF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7772" y="2840700"/>
            <a:ext cx="3001063" cy="3716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692162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7" name="Rectangle 3"/>
          <p:cNvSpPr>
            <a:spLocks noChangeArrowheads="1"/>
          </p:cNvSpPr>
          <p:nvPr/>
        </p:nvSpPr>
        <p:spPr bwMode="auto">
          <a:xfrm>
            <a:off x="990600" y="1401763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  <a:buNone/>
            </a:pPr>
            <a:endParaRPr lang="sl-SI" altLang="sl-SI" sz="2400">
              <a:solidFill>
                <a:schemeClr val="tx1"/>
              </a:solidFill>
            </a:endParaRPr>
          </a:p>
        </p:txBody>
      </p:sp>
      <p:sp>
        <p:nvSpPr>
          <p:cNvPr id="251913" name="Text Box 9"/>
          <p:cNvSpPr txBox="1">
            <a:spLocks noChangeArrowheads="1"/>
          </p:cNvSpPr>
          <p:nvPr/>
        </p:nvSpPr>
        <p:spPr bwMode="auto">
          <a:xfrm>
            <a:off x="990600" y="55265"/>
            <a:ext cx="6317704" cy="333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sl-SI"/>
            </a:defPPr>
            <a:lvl1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b="1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2pPr>
            <a:lvl3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3pPr>
            <a:lvl4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4pPr>
            <a:lvl5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5pPr>
            <a:lvl6pPr marL="4572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6pPr>
            <a:lvl7pPr marL="9144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7pPr>
            <a:lvl8pPr marL="13716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8pPr>
            <a:lvl9pPr marL="18288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9pPr>
          </a:lstStyle>
          <a:p>
            <a:pPr algn="ctr"/>
            <a:r>
              <a:rPr lang="sl-SI" altLang="sl-SI" sz="2400" dirty="0"/>
              <a:t>Drugi </a:t>
            </a:r>
            <a:r>
              <a:rPr lang="sl-SI" altLang="sl-SI" sz="2400" dirty="0" err="1"/>
              <a:t>ulazi</a:t>
            </a:r>
            <a:endParaRPr lang="en-GB" altLang="sl-SI" sz="2400" dirty="0"/>
          </a:p>
        </p:txBody>
      </p:sp>
      <p:graphicFrame>
        <p:nvGraphicFramePr>
          <p:cNvPr id="6" name="Tabela 5">
            <a:extLst>
              <a:ext uri="{FF2B5EF4-FFF2-40B4-BE49-F238E27FC236}">
                <a16:creationId xmlns:a16="http://schemas.microsoft.com/office/drawing/2014/main" id="{656A4128-038A-89F5-1675-54A4B9D0F1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402143"/>
              </p:ext>
            </p:extLst>
          </p:nvPr>
        </p:nvGraphicFramePr>
        <p:xfrm>
          <a:off x="395536" y="563563"/>
          <a:ext cx="7071571" cy="2133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1020">
                  <a:extLst>
                    <a:ext uri="{9D8B030D-6E8A-4147-A177-3AD203B41FA5}">
                      <a16:colId xmlns:a16="http://schemas.microsoft.com/office/drawing/2014/main" val="3230768343"/>
                    </a:ext>
                  </a:extLst>
                </a:gridCol>
                <a:gridCol w="1946984">
                  <a:extLst>
                    <a:ext uri="{9D8B030D-6E8A-4147-A177-3AD203B41FA5}">
                      <a16:colId xmlns:a16="http://schemas.microsoft.com/office/drawing/2014/main" val="3951882773"/>
                    </a:ext>
                  </a:extLst>
                </a:gridCol>
                <a:gridCol w="1414003">
                  <a:extLst>
                    <a:ext uri="{9D8B030D-6E8A-4147-A177-3AD203B41FA5}">
                      <a16:colId xmlns:a16="http://schemas.microsoft.com/office/drawing/2014/main" val="635449723"/>
                    </a:ext>
                  </a:extLst>
                </a:gridCol>
                <a:gridCol w="1140295">
                  <a:extLst>
                    <a:ext uri="{9D8B030D-6E8A-4147-A177-3AD203B41FA5}">
                      <a16:colId xmlns:a16="http://schemas.microsoft.com/office/drawing/2014/main" val="3281370858"/>
                    </a:ext>
                  </a:extLst>
                </a:gridCol>
                <a:gridCol w="1689269">
                  <a:extLst>
                    <a:ext uri="{9D8B030D-6E8A-4147-A177-3AD203B41FA5}">
                      <a16:colId xmlns:a16="http://schemas.microsoft.com/office/drawing/2014/main" val="513665642"/>
                    </a:ext>
                  </a:extLst>
                </a:gridCol>
              </a:tblGrid>
              <a:tr h="371087">
                <a:tc>
                  <a:txBody>
                    <a:bodyPr/>
                    <a:lstStyle/>
                    <a:p>
                      <a:pPr algn="ctr"/>
                      <a:r>
                        <a:rPr lang="sl-SI" sz="1400" dirty="0" err="1">
                          <a:effectLst/>
                        </a:rPr>
                        <a:t>Ulaz</a:t>
                      </a:r>
                      <a:endParaRPr lang="sl-SI" sz="1100" dirty="0"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Proizvođač</a:t>
                      </a:r>
                      <a:r>
                        <a:rPr lang="sl-SI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pogona</a:t>
                      </a:r>
                    </a:p>
                  </a:txBody>
                  <a:tcPr marL="68580" marR="68580" marT="0" marB="0" anchor="ctr"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400" dirty="0" err="1">
                          <a:effectLst/>
                        </a:rPr>
                        <a:t>Mjesto</a:t>
                      </a:r>
                      <a:r>
                        <a:rPr lang="sl-SI" sz="1400" dirty="0">
                          <a:effectLst/>
                        </a:rPr>
                        <a:t> </a:t>
                      </a:r>
                      <a:r>
                        <a:rPr lang="sl-SI" sz="1400" dirty="0" err="1">
                          <a:effectLst/>
                        </a:rPr>
                        <a:t>ugradnje</a:t>
                      </a:r>
                      <a:endParaRPr lang="sl-SI" sz="1100" dirty="0"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400" dirty="0">
                          <a:effectLst/>
                        </a:rPr>
                        <a:t>tip</a:t>
                      </a:r>
                      <a:endParaRPr lang="sl-SI" sz="1100" dirty="0"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400" dirty="0">
                          <a:effectLst/>
                        </a:rPr>
                        <a:t>Snaga (kW)</a:t>
                      </a:r>
                      <a:endParaRPr lang="sl-SI" sz="1100" dirty="0"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2216593"/>
                  </a:ext>
                </a:extLst>
              </a:tr>
              <a:tr h="185544">
                <a:tc>
                  <a:txBody>
                    <a:bodyPr/>
                    <a:lstStyle/>
                    <a:p>
                      <a:pPr algn="ctr"/>
                      <a:r>
                        <a:rPr lang="sl-SI" sz="140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M38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Schindler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glava jaška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PMB135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7,8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85191537"/>
                  </a:ext>
                </a:extLst>
              </a:tr>
              <a:tr h="328673">
                <a:tc>
                  <a:txBody>
                    <a:bodyPr/>
                    <a:lstStyle/>
                    <a:p>
                      <a:pPr algn="ctr"/>
                      <a:r>
                        <a:rPr lang="sl-SI" sz="140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M32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ZIEHL-ABEGG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jama jaška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SM225.40</a:t>
                      </a:r>
                      <a:r>
                        <a:rPr lang="sl-SI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-20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7</a:t>
                      </a:r>
                      <a:endParaRPr lang="sl-SI" sz="11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17070415"/>
                  </a:ext>
                </a:extLst>
              </a:tr>
              <a:tr h="328673">
                <a:tc>
                  <a:txBody>
                    <a:bodyPr/>
                    <a:lstStyle/>
                    <a:p>
                      <a:pPr algn="ctr"/>
                      <a:r>
                        <a:rPr lang="sl-SI" sz="140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M26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Alberto Sassi</a:t>
                      </a:r>
                      <a:endParaRPr lang="sl-SI" sz="11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glava jaška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G400</a:t>
                      </a:r>
                      <a:r>
                        <a:rPr lang="sl-SI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–</a:t>
                      </a:r>
                      <a:r>
                        <a:rPr lang="sl-SI" sz="140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L2</a:t>
                      </a:r>
                      <a:r>
                        <a:rPr lang="sl-SI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sl-SI" sz="140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VF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sl-SI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Ni podana (</a:t>
                      </a:r>
                      <a:r>
                        <a:rPr lang="sl-SI" sz="140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maks</a:t>
                      </a:r>
                      <a:r>
                        <a:rPr lang="sl-SI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. tok 32,5 A)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62158226"/>
                  </a:ext>
                </a:extLst>
              </a:tr>
              <a:tr h="185544">
                <a:tc>
                  <a:txBody>
                    <a:bodyPr/>
                    <a:lstStyle/>
                    <a:p>
                      <a:pPr algn="ctr"/>
                      <a:r>
                        <a:rPr lang="sl-SI" sz="140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M14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Montanari Giulio &amp; Co</a:t>
                      </a:r>
                      <a:endParaRPr lang="sl-SI" sz="11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glava jaška</a:t>
                      </a:r>
                      <a:endParaRPr lang="sl-SI" sz="11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MGX80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13,4 – 7,3</a:t>
                      </a:r>
                      <a:endParaRPr lang="sl-SI" sz="11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83193025"/>
                  </a:ext>
                </a:extLst>
              </a:tr>
              <a:tr h="328673">
                <a:tc>
                  <a:txBody>
                    <a:bodyPr/>
                    <a:lstStyle/>
                    <a:p>
                      <a:pPr algn="ctr"/>
                      <a:r>
                        <a:rPr lang="sl-SI" sz="1400" dirty="0">
                          <a:solidFill>
                            <a:schemeClr val="tx1"/>
                          </a:solidFill>
                          <a:effectLst/>
                          <a:latin typeface="DINCE-Regular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Drugi – </a:t>
                      </a:r>
                    </a:p>
                    <a:p>
                      <a:pPr algn="ctr"/>
                      <a:r>
                        <a:rPr lang="sl-SI" sz="1400" dirty="0">
                          <a:solidFill>
                            <a:schemeClr val="tx1"/>
                          </a:solidFill>
                          <a:effectLst/>
                          <a:latin typeface="DINCE-Regular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sl-SI" sz="1400" dirty="0" err="1">
                          <a:solidFill>
                            <a:schemeClr val="tx1"/>
                          </a:solidFill>
                          <a:effectLst/>
                          <a:latin typeface="DINCE-Regular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ulaza</a:t>
                      </a:r>
                      <a:endParaRPr lang="sl-SI" sz="1100" dirty="0">
                        <a:solidFill>
                          <a:schemeClr val="tx1"/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 err="1">
                          <a:solidFill>
                            <a:schemeClr val="tx1"/>
                          </a:solidFill>
                          <a:effectLst/>
                        </a:rPr>
                        <a:t>XINDA</a:t>
                      </a:r>
                      <a:endParaRPr lang="sl-SI" sz="1100" dirty="0">
                        <a:solidFill>
                          <a:schemeClr val="tx1"/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>
                          <a:solidFill>
                            <a:schemeClr val="tx1"/>
                          </a:solidFill>
                          <a:effectLst/>
                        </a:rPr>
                        <a:t>glava šahta</a:t>
                      </a:r>
                      <a:endParaRPr lang="sl-SI" sz="1100" dirty="0">
                        <a:solidFill>
                          <a:schemeClr val="tx1"/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 err="1">
                          <a:solidFill>
                            <a:schemeClr val="tx1"/>
                          </a:solidFill>
                          <a:effectLst/>
                        </a:rPr>
                        <a:t>WWTY</a:t>
                      </a:r>
                      <a:r>
                        <a:rPr lang="sl-SI" sz="1400" dirty="0">
                          <a:solidFill>
                            <a:schemeClr val="tx1"/>
                          </a:solidFill>
                          <a:effectLst/>
                        </a:rPr>
                        <a:t>-A-100</a:t>
                      </a:r>
                      <a:endParaRPr lang="sl-SI" sz="1100" dirty="0">
                        <a:solidFill>
                          <a:schemeClr val="tx1"/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l-SI" sz="1400" dirty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sl-SI" sz="1100" dirty="0">
                        <a:solidFill>
                          <a:schemeClr val="tx1"/>
                        </a:solidFill>
                        <a:effectLst/>
                        <a:latin typeface="DINCE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10444715"/>
                  </a:ext>
                </a:extLst>
              </a:tr>
            </a:tbl>
          </a:graphicData>
        </a:graphic>
      </p:graphicFrame>
      <p:sp>
        <p:nvSpPr>
          <p:cNvPr id="2" name="Rectangle 2">
            <a:extLst>
              <a:ext uri="{FF2B5EF4-FFF2-40B4-BE49-F238E27FC236}">
                <a16:creationId xmlns:a16="http://schemas.microsoft.com/office/drawing/2014/main" id="{29EA1CAC-EB5C-5E24-C3D5-2351EC6981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0499" y="2731809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l-SI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E4C8BCFC-2CA5-6A23-05D8-8AC916B235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943" y="2872165"/>
            <a:ext cx="4816873" cy="3611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CF9C4407-EBD0-41AE-5BE0-258467F1B9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005371" y="3323551"/>
            <a:ext cx="3611976" cy="27092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80006137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7" name="Rectangle 3"/>
          <p:cNvSpPr>
            <a:spLocks noChangeArrowheads="1"/>
          </p:cNvSpPr>
          <p:nvPr/>
        </p:nvSpPr>
        <p:spPr bwMode="auto">
          <a:xfrm>
            <a:off x="990600" y="1401763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  <a:buNone/>
            </a:pPr>
            <a:endParaRPr lang="sl-SI" altLang="sl-SI" sz="2400">
              <a:solidFill>
                <a:schemeClr val="tx1"/>
              </a:solidFill>
            </a:endParaRPr>
          </a:p>
        </p:txBody>
      </p:sp>
      <p:sp>
        <p:nvSpPr>
          <p:cNvPr id="251913" name="Text Box 9"/>
          <p:cNvSpPr txBox="1">
            <a:spLocks noChangeArrowheads="1"/>
          </p:cNvSpPr>
          <p:nvPr/>
        </p:nvSpPr>
        <p:spPr bwMode="auto">
          <a:xfrm>
            <a:off x="990600" y="55265"/>
            <a:ext cx="6048672" cy="333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sl-SI"/>
            </a:defPPr>
            <a:lvl1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b="1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2pPr>
            <a:lvl3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3pPr>
            <a:lvl4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4pPr>
            <a:lvl5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5pPr>
            <a:lvl6pPr marL="4572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6pPr>
            <a:lvl7pPr marL="9144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7pPr>
            <a:lvl8pPr marL="13716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8pPr>
            <a:lvl9pPr marL="18288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9pPr>
          </a:lstStyle>
          <a:p>
            <a:pPr algn="ctr"/>
            <a:r>
              <a:rPr lang="sl-SI" altLang="sl-SI" sz="2400" dirty="0" err="1"/>
              <a:t>Buka</a:t>
            </a:r>
            <a:r>
              <a:rPr lang="sl-SI" altLang="sl-SI" sz="2400" dirty="0"/>
              <a:t> </a:t>
            </a:r>
            <a:r>
              <a:rPr lang="sl-SI" altLang="sl-SI" sz="2400" dirty="0" err="1"/>
              <a:t>dizala</a:t>
            </a:r>
            <a:r>
              <a:rPr lang="sl-SI" altLang="sl-SI" sz="2400" dirty="0"/>
              <a:t> na </a:t>
            </a:r>
            <a:r>
              <a:rPr lang="sl-SI" altLang="sl-SI" sz="2400" dirty="0" err="1"/>
              <a:t>Mesarskoj</a:t>
            </a:r>
            <a:endParaRPr lang="en-GB" altLang="sl-SI" sz="2400" dirty="0"/>
          </a:p>
        </p:txBody>
      </p:sp>
      <p:sp>
        <p:nvSpPr>
          <p:cNvPr id="4" name="PoljeZBesedilom 3">
            <a:extLst>
              <a:ext uri="{FF2B5EF4-FFF2-40B4-BE49-F238E27FC236}">
                <a16:creationId xmlns:a16="http://schemas.microsoft.com/office/drawing/2014/main" id="{FD2FC926-A464-6095-A472-174280B9E472}"/>
              </a:ext>
            </a:extLst>
          </p:cNvPr>
          <p:cNvSpPr txBox="1"/>
          <p:nvPr/>
        </p:nvSpPr>
        <p:spPr>
          <a:xfrm>
            <a:off x="484351" y="5983597"/>
            <a:ext cx="458452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l-SI" sz="1600" dirty="0">
                <a:latin typeface="Calibri" panose="020F0502020204030204" pitchFamily="34" charset="0"/>
                <a:cs typeface="Calibri" panose="020F0502020204030204" pitchFamily="34" charset="0"/>
              </a:rPr>
              <a:t>vhod = </a:t>
            </a:r>
            <a:r>
              <a:rPr lang="sl-SI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ulaz</a:t>
            </a:r>
            <a:r>
              <a:rPr lang="sl-SI" sz="1600" dirty="0">
                <a:latin typeface="Calibri" panose="020F0502020204030204" pitchFamily="34" charset="0"/>
                <a:cs typeface="Calibri" panose="020F0502020204030204" pitchFamily="34" charset="0"/>
              </a:rPr>
              <a:t>                       nadstropje = </a:t>
            </a:r>
            <a:r>
              <a:rPr lang="sl-SI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kat</a:t>
            </a:r>
            <a:endParaRPr lang="sl-SI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sl-SI" sz="1600" dirty="0">
                <a:latin typeface="Calibri" panose="020F0502020204030204" pitchFamily="34" charset="0"/>
                <a:cs typeface="Calibri" panose="020F0502020204030204" pitchFamily="34" charset="0"/>
              </a:rPr>
              <a:t>pritličje = prizemlje         stopnišče = </a:t>
            </a:r>
            <a:r>
              <a:rPr lang="sl-SI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stubište</a:t>
            </a:r>
            <a:endParaRPr lang="sl-SI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PoljeZBesedilom 12">
            <a:extLst>
              <a:ext uri="{FF2B5EF4-FFF2-40B4-BE49-F238E27FC236}">
                <a16:creationId xmlns:a16="http://schemas.microsoft.com/office/drawing/2014/main" id="{2148B725-4BB6-8698-C4C0-36363EB56728}"/>
              </a:ext>
            </a:extLst>
          </p:cNvPr>
          <p:cNvSpPr txBox="1"/>
          <p:nvPr/>
        </p:nvSpPr>
        <p:spPr>
          <a:xfrm>
            <a:off x="496344" y="601711"/>
            <a:ext cx="56356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l-SI" b="1" kern="100" dirty="0" err="1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Prosjek</a:t>
            </a:r>
            <a:r>
              <a:rPr lang="sl-SI" b="1" kern="100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maksimalnih razina (</a:t>
            </a:r>
            <a:r>
              <a:rPr lang="sl-SI" b="1" kern="100" dirty="0" err="1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nivoa</a:t>
            </a:r>
            <a:r>
              <a:rPr lang="sl-SI" b="1" kern="100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sl-SI" b="1" kern="100" dirty="0" err="1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buke</a:t>
            </a:r>
            <a:r>
              <a:rPr lang="sl-SI" b="1" kern="100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b="1" kern="100" dirty="0" err="1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LAFmax</a:t>
            </a:r>
            <a:endParaRPr lang="sl-SI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97C2002E-6A75-C1D3-3065-F117FCD49D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073" y="1020379"/>
            <a:ext cx="8087854" cy="4963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098440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7" name="Rectangle 3"/>
          <p:cNvSpPr>
            <a:spLocks noChangeArrowheads="1"/>
          </p:cNvSpPr>
          <p:nvPr/>
        </p:nvSpPr>
        <p:spPr bwMode="auto">
          <a:xfrm>
            <a:off x="990600" y="1401763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  <a:buNone/>
            </a:pPr>
            <a:endParaRPr lang="sl-SI" altLang="sl-SI" sz="2400">
              <a:solidFill>
                <a:schemeClr val="tx1"/>
              </a:solidFill>
            </a:endParaRPr>
          </a:p>
        </p:txBody>
      </p:sp>
      <p:sp>
        <p:nvSpPr>
          <p:cNvPr id="251913" name="Text Box 9"/>
          <p:cNvSpPr txBox="1">
            <a:spLocks noChangeArrowheads="1"/>
          </p:cNvSpPr>
          <p:nvPr/>
        </p:nvSpPr>
        <p:spPr bwMode="auto">
          <a:xfrm>
            <a:off x="990600" y="55265"/>
            <a:ext cx="6048672" cy="333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sl-SI"/>
            </a:defPPr>
            <a:lvl1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b="1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2pPr>
            <a:lvl3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3pPr>
            <a:lvl4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4pPr>
            <a:lvl5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5pPr>
            <a:lvl6pPr marL="4572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6pPr>
            <a:lvl7pPr marL="9144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7pPr>
            <a:lvl8pPr marL="13716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8pPr>
            <a:lvl9pPr marL="18288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9pPr>
          </a:lstStyle>
          <a:p>
            <a:pPr algn="ctr"/>
            <a:r>
              <a:rPr lang="sl-SI" altLang="sl-SI" sz="2400" dirty="0" err="1"/>
              <a:t>Buka</a:t>
            </a:r>
            <a:r>
              <a:rPr lang="sl-SI" altLang="sl-SI" sz="2400" dirty="0"/>
              <a:t> </a:t>
            </a:r>
            <a:r>
              <a:rPr lang="sl-SI" altLang="sl-SI" sz="2400" dirty="0" err="1"/>
              <a:t>dizala</a:t>
            </a:r>
            <a:r>
              <a:rPr lang="sl-SI" altLang="sl-SI" sz="2400" dirty="0"/>
              <a:t> na </a:t>
            </a:r>
            <a:r>
              <a:rPr lang="sl-SI" altLang="sl-SI" sz="2400" dirty="0" err="1"/>
              <a:t>Mesarskoj</a:t>
            </a:r>
            <a:endParaRPr lang="en-GB" altLang="sl-SI" sz="2400" dirty="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E7C20331-9007-B753-9493-249D91A3CE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8747" y="1064679"/>
            <a:ext cx="6620835" cy="5738056"/>
          </a:xfrm>
          <a:prstGeom prst="rect">
            <a:avLst/>
          </a:prstGeom>
        </p:spPr>
      </p:pic>
      <p:sp>
        <p:nvSpPr>
          <p:cNvPr id="8" name="PoljeZBesedilom 7">
            <a:extLst>
              <a:ext uri="{FF2B5EF4-FFF2-40B4-BE49-F238E27FC236}">
                <a16:creationId xmlns:a16="http://schemas.microsoft.com/office/drawing/2014/main" id="{FD246BC4-59A8-CEF0-842A-CDC70FB819E6}"/>
              </a:ext>
            </a:extLst>
          </p:cNvPr>
          <p:cNvSpPr txBox="1"/>
          <p:nvPr/>
        </p:nvSpPr>
        <p:spPr>
          <a:xfrm>
            <a:off x="158262" y="1182673"/>
            <a:ext cx="166467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l-SI" dirty="0">
                <a:latin typeface="Calibri" panose="020F0502020204030204" pitchFamily="34" charset="0"/>
                <a:cs typeface="Calibri" panose="020F0502020204030204" pitchFamily="34" charset="0"/>
              </a:rPr>
              <a:t>Vremenski tok </a:t>
            </a:r>
            <a:r>
              <a:rPr lang="sl-SI" dirty="0" err="1">
                <a:latin typeface="Calibri" panose="020F0502020204030204" pitchFamily="34" charset="0"/>
                <a:cs typeface="Calibri" panose="020F0502020204030204" pitchFamily="34" charset="0"/>
              </a:rPr>
              <a:t>buke</a:t>
            </a:r>
            <a:r>
              <a:rPr lang="sl-SI" dirty="0">
                <a:latin typeface="Calibri" panose="020F0502020204030204" pitchFamily="34" charset="0"/>
                <a:cs typeface="Calibri" panose="020F0502020204030204" pitchFamily="34" charset="0"/>
              </a:rPr>
              <a:t> na </a:t>
            </a:r>
            <a:r>
              <a:rPr lang="sl-SI" dirty="0" err="1">
                <a:latin typeface="Calibri" panose="020F0502020204030204" pitchFamily="34" charset="0"/>
                <a:cs typeface="Calibri" panose="020F0502020204030204" pitchFamily="34" charset="0"/>
              </a:rPr>
              <a:t>ulazu</a:t>
            </a:r>
            <a:r>
              <a:rPr lang="sl-SI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l-SI" dirty="0" err="1">
                <a:latin typeface="Calibri" panose="020F0502020204030204" pitchFamily="34" charset="0"/>
                <a:cs typeface="Calibri" panose="020F0502020204030204" pitchFamily="34" charset="0"/>
              </a:rPr>
              <a:t>M38</a:t>
            </a:r>
            <a:endParaRPr lang="sl-SI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939321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9" name="Rectangle 3"/>
          <p:cNvSpPr>
            <a:spLocks noChangeArrowheads="1"/>
          </p:cNvSpPr>
          <p:nvPr/>
        </p:nvSpPr>
        <p:spPr bwMode="auto">
          <a:xfrm>
            <a:off x="990600" y="1401763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  <a:buNone/>
            </a:pPr>
            <a:endParaRPr lang="sl-SI" altLang="sl-SI" sz="2400">
              <a:solidFill>
                <a:schemeClr val="tx1"/>
              </a:solidFill>
            </a:endParaRPr>
          </a:p>
        </p:txBody>
      </p:sp>
      <p:sp>
        <p:nvSpPr>
          <p:cNvPr id="5" name="PoljeZBesedilom 4">
            <a:extLst>
              <a:ext uri="{FF2B5EF4-FFF2-40B4-BE49-F238E27FC236}">
                <a16:creationId xmlns:a16="http://schemas.microsoft.com/office/drawing/2014/main" id="{053F2D31-F20C-F4CF-FA86-FE6CA249A8F4}"/>
              </a:ext>
            </a:extLst>
          </p:cNvPr>
          <p:cNvSpPr txBox="1"/>
          <p:nvPr/>
        </p:nvSpPr>
        <p:spPr>
          <a:xfrm>
            <a:off x="467544" y="1052736"/>
            <a:ext cx="8280920" cy="4251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Moguće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su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sljedeće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građevinske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mjere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koje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smanjuju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prijenos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vibracija, a time i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buke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kroz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zidove šahta na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susjedne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dijelove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objekta: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pomak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(stanovi ne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graniče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zidom šahta),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dvostruki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zidovi šahta,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odgovarajući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slojevi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zidovima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koji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prigušuju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zvuk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 vibracije,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odgovarajuće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pričvršćivanje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nosivih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elemenata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koji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uglavnom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sprječavaju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prijenos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vibracija.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sl-SI" kern="1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Moraju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se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uzeti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 obzir položaji bučnih </a:t>
            </a:r>
            <a:b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dijelova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dizala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dodirne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točke s </a:t>
            </a:r>
            <a:b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dijelovima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dizala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 načini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njihovog</a:t>
            </a:r>
            <a:b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fiksiranja. </a:t>
            </a: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578ED1C9-0A48-81F6-66AE-46E3377B53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3688" y="116632"/>
            <a:ext cx="4206875" cy="36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sl-SI"/>
            </a:defPPr>
            <a:lvl1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2000" b="1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2pPr>
            <a:lvl3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3pPr>
            <a:lvl4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4pPr>
            <a:lvl5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5pPr>
            <a:lvl6pPr marL="4572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6pPr>
            <a:lvl7pPr marL="9144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7pPr>
            <a:lvl8pPr marL="13716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8pPr>
            <a:lvl9pPr marL="18288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9pPr>
          </a:lstStyle>
          <a:p>
            <a:pPr algn="ctr"/>
            <a:r>
              <a:rPr lang="sl-SI" altLang="sl-SI" dirty="0" err="1"/>
              <a:t>BUKA</a:t>
            </a:r>
            <a:r>
              <a:rPr lang="sl-SI" altLang="sl-SI" dirty="0"/>
              <a:t> </a:t>
            </a:r>
            <a:r>
              <a:rPr lang="sl-SI" altLang="sl-SI" dirty="0" err="1"/>
              <a:t>DIZALA</a:t>
            </a:r>
            <a:r>
              <a:rPr lang="sl-SI" altLang="sl-SI" dirty="0"/>
              <a:t> -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građevinske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mjere</a:t>
            </a:r>
            <a:endParaRPr lang="en-GB" altLang="sl-SI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E384C162-0478-F2BD-0353-9E2CB9471B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1627" y="3645024"/>
            <a:ext cx="4930651" cy="2702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091257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9" name="Rectangle 3"/>
          <p:cNvSpPr>
            <a:spLocks noChangeArrowheads="1"/>
          </p:cNvSpPr>
          <p:nvPr/>
        </p:nvSpPr>
        <p:spPr bwMode="auto">
          <a:xfrm>
            <a:off x="990600" y="1401763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  <a:buNone/>
            </a:pPr>
            <a:endParaRPr lang="sl-SI" altLang="sl-SI" sz="2400">
              <a:solidFill>
                <a:schemeClr val="tx1"/>
              </a:solidFill>
            </a:endParaRPr>
          </a:p>
        </p:txBody>
      </p:sp>
      <p:sp>
        <p:nvSpPr>
          <p:cNvPr id="5" name="PoljeZBesedilom 4">
            <a:extLst>
              <a:ext uri="{FF2B5EF4-FFF2-40B4-BE49-F238E27FC236}">
                <a16:creationId xmlns:a16="http://schemas.microsoft.com/office/drawing/2014/main" id="{053F2D31-F20C-F4CF-FA86-FE6CA249A8F4}"/>
              </a:ext>
            </a:extLst>
          </p:cNvPr>
          <p:cNvSpPr txBox="1"/>
          <p:nvPr/>
        </p:nvSpPr>
        <p:spPr>
          <a:xfrm>
            <a:off x="467544" y="1052736"/>
            <a:ext cx="8280920" cy="13672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Važno je, da su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svi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kontakti osnove pogona izvedeni preko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odgovarajućih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amortizera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 ne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smije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biti kontakta metal na metal.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 nekoliko lokacija u Sloveniji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sve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tačke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pričvršćivanja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vodilica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izolirane su na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sličan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način - vidi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sliku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Ovo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bi se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preporučilo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svuda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gdje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zidovi šahta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imaju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lošu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izolaciju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578ED1C9-0A48-81F6-66AE-46E3377B53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3688" y="116632"/>
            <a:ext cx="4206875" cy="36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sl-SI"/>
            </a:defPPr>
            <a:lvl1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2000" b="1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2pPr>
            <a:lvl3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3pPr>
            <a:lvl4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4pPr>
            <a:lvl5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5pPr>
            <a:lvl6pPr marL="4572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6pPr>
            <a:lvl7pPr marL="9144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7pPr>
            <a:lvl8pPr marL="13716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8pPr>
            <a:lvl9pPr marL="18288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9pPr>
          </a:lstStyle>
          <a:p>
            <a:pPr algn="ctr"/>
            <a:r>
              <a:rPr lang="sl-SI" altLang="sl-SI" dirty="0" err="1"/>
              <a:t>BUKA</a:t>
            </a:r>
            <a:r>
              <a:rPr lang="sl-SI" altLang="sl-SI" dirty="0"/>
              <a:t> </a:t>
            </a:r>
            <a:r>
              <a:rPr lang="sl-SI" altLang="sl-SI" dirty="0" err="1"/>
              <a:t>DIZALA</a:t>
            </a:r>
            <a:r>
              <a:rPr lang="sl-SI" altLang="sl-SI" dirty="0"/>
              <a:t> -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građevinske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mjere</a:t>
            </a:r>
            <a:endParaRPr lang="en-GB" altLang="sl-SI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DC90E1F-4A4D-533F-3CB6-8721A35EB0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5971" y="2800749"/>
            <a:ext cx="2448272" cy="3274564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EE8D79DB-C4E6-4C53-CD0D-F92B1A748D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556126" y="2819122"/>
            <a:ext cx="2448272" cy="32738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65680206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9" name="Rectangle 3"/>
          <p:cNvSpPr>
            <a:spLocks noChangeArrowheads="1"/>
          </p:cNvSpPr>
          <p:nvPr/>
        </p:nvSpPr>
        <p:spPr bwMode="auto">
          <a:xfrm>
            <a:off x="990600" y="1401763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  <a:buNone/>
            </a:pPr>
            <a:endParaRPr lang="sl-SI" altLang="sl-SI" sz="2400">
              <a:solidFill>
                <a:schemeClr val="tx1"/>
              </a:solidFill>
            </a:endParaRPr>
          </a:p>
        </p:txBody>
      </p:sp>
      <p:sp>
        <p:nvSpPr>
          <p:cNvPr id="5" name="PoljeZBesedilom 4">
            <a:extLst>
              <a:ext uri="{FF2B5EF4-FFF2-40B4-BE49-F238E27FC236}">
                <a16:creationId xmlns:a16="http://schemas.microsoft.com/office/drawing/2014/main" id="{053F2D31-F20C-F4CF-FA86-FE6CA249A8F4}"/>
              </a:ext>
            </a:extLst>
          </p:cNvPr>
          <p:cNvSpPr txBox="1"/>
          <p:nvPr/>
        </p:nvSpPr>
        <p:spPr>
          <a:xfrm>
            <a:off x="539552" y="1401763"/>
            <a:ext cx="8064895" cy="206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Buka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je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neželjeni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zvuk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 slučaju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pretjeranog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izlaganja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može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uzrokovati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uznemirenost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poremećaje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spavanja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oštećenje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sluha i 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povećati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rizik od kardiovaskularnih bolesti kod ljudi. </a:t>
            </a: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578ED1C9-0A48-81F6-66AE-46E3377B53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3688" y="116632"/>
            <a:ext cx="4206875" cy="36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sl-SI"/>
            </a:defPPr>
            <a:lvl1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2000" b="1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2pPr>
            <a:lvl3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3pPr>
            <a:lvl4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4pPr>
            <a:lvl5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5pPr>
            <a:lvl6pPr marL="4572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6pPr>
            <a:lvl7pPr marL="9144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7pPr>
            <a:lvl8pPr marL="13716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8pPr>
            <a:lvl9pPr marL="18288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9pPr>
          </a:lstStyle>
          <a:p>
            <a:pPr algn="ctr"/>
            <a:r>
              <a:rPr lang="sl-SI" altLang="sl-SI" dirty="0" err="1"/>
              <a:t>BUKA</a:t>
            </a:r>
            <a:endParaRPr lang="en-GB" altLang="sl-SI" dirty="0"/>
          </a:p>
        </p:txBody>
      </p:sp>
      <p:pic>
        <p:nvPicPr>
          <p:cNvPr id="2" name="Slika 1" descr="Rezultat iskanja slik za loud noise icon">
            <a:extLst>
              <a:ext uri="{FF2B5EF4-FFF2-40B4-BE49-F238E27FC236}">
                <a16:creationId xmlns:a16="http://schemas.microsoft.com/office/drawing/2014/main" id="{7F661EE4-9895-F045-7B3C-C618A2E6CA5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2267744" y="4221088"/>
            <a:ext cx="1079678" cy="107967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Slika 2" descr="Rezultat iskanja slik za loud noise icon">
            <a:extLst>
              <a:ext uri="{FF2B5EF4-FFF2-40B4-BE49-F238E27FC236}">
                <a16:creationId xmlns:a16="http://schemas.microsoft.com/office/drawing/2014/main" id="{F1B49E66-2A35-CFE1-3545-ADF2443944F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84" b="18966"/>
          <a:stretch/>
        </p:blipFill>
        <p:spPr bwMode="auto">
          <a:xfrm>
            <a:off x="3995936" y="3998872"/>
            <a:ext cx="2419895" cy="152410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91497553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9" name="Rectangle 3"/>
          <p:cNvSpPr>
            <a:spLocks noChangeArrowheads="1"/>
          </p:cNvSpPr>
          <p:nvPr/>
        </p:nvSpPr>
        <p:spPr bwMode="auto">
          <a:xfrm>
            <a:off x="990600" y="1401763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  <a:buNone/>
            </a:pPr>
            <a:endParaRPr lang="sl-SI" altLang="sl-SI" sz="2400">
              <a:solidFill>
                <a:schemeClr val="tx1"/>
              </a:solidFill>
            </a:endParaRPr>
          </a:p>
        </p:txBody>
      </p:sp>
      <p:sp>
        <p:nvSpPr>
          <p:cNvPr id="5" name="PoljeZBesedilom 4">
            <a:extLst>
              <a:ext uri="{FF2B5EF4-FFF2-40B4-BE49-F238E27FC236}">
                <a16:creationId xmlns:a16="http://schemas.microsoft.com/office/drawing/2014/main" id="{053F2D31-F20C-F4CF-FA86-FE6CA249A8F4}"/>
              </a:ext>
            </a:extLst>
          </p:cNvPr>
          <p:cNvSpPr txBox="1"/>
          <p:nvPr/>
        </p:nvSpPr>
        <p:spPr>
          <a:xfrm>
            <a:off x="467544" y="1052736"/>
            <a:ext cx="8280920" cy="5436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Najbolji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rezultati u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smanjenju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prijenosa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vibracija i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buke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potvrđeni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su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testovima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mjerenjima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neovisnim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laboratorijima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za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rješenja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koja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nudi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PohlCon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iz Berlina.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Njihovi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amortizeri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marke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JORDAHL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JAI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smanjuju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vibracije nastale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radom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dizala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što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uzrokuje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uznemirujuću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buku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stambenim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prostorima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uz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šaht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dizala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na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određenim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frekvencijama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 do 20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dB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(A).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Razvili su elemente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zvučne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izolacije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koji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se </a:t>
            </a:r>
            <a:b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ugrađuju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između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vodilice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dizala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 šahta </a:t>
            </a:r>
            <a:b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dizala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je sendvič konstrukcija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koja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se </a:t>
            </a:r>
            <a:b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sastoji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od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čelika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ploča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od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izolacijskog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elastomera.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sl-SI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sl-SI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Postoji i alternativa za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montažu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vodilica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bez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kanala za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sidrenje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Ovo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je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rješenje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 za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postojeća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dizala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jer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samu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konstrukciju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dizala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nije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potrebno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prilagođavati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zbog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ugradnje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izolacijskih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elemenata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između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vodilice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dizala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 stijene šahta.</a:t>
            </a: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578ED1C9-0A48-81F6-66AE-46E3377B53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3688" y="116632"/>
            <a:ext cx="4206875" cy="36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sl-SI"/>
            </a:defPPr>
            <a:lvl1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2000" b="1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2pPr>
            <a:lvl3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3pPr>
            <a:lvl4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4pPr>
            <a:lvl5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5pPr>
            <a:lvl6pPr marL="4572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6pPr>
            <a:lvl7pPr marL="9144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7pPr>
            <a:lvl8pPr marL="13716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8pPr>
            <a:lvl9pPr marL="18288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9pPr>
          </a:lstStyle>
          <a:p>
            <a:pPr algn="ctr"/>
            <a:r>
              <a:rPr lang="sl-SI" altLang="sl-SI" dirty="0" err="1"/>
              <a:t>BUKA</a:t>
            </a:r>
            <a:r>
              <a:rPr lang="sl-SI" altLang="sl-SI" dirty="0"/>
              <a:t> </a:t>
            </a:r>
            <a:r>
              <a:rPr lang="sl-SI" altLang="sl-SI" dirty="0" err="1"/>
              <a:t>DIZALA</a:t>
            </a:r>
            <a:r>
              <a:rPr lang="sl-SI" altLang="sl-SI" dirty="0"/>
              <a:t> -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građevinske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mjere</a:t>
            </a:r>
            <a:endParaRPr lang="en-GB" altLang="sl-SI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0249252E-3E62-D14F-E2E8-51C71ADD44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420888"/>
            <a:ext cx="3492388" cy="2466153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PoljeZBesedilom 7">
            <a:extLst>
              <a:ext uri="{FF2B5EF4-FFF2-40B4-BE49-F238E27FC236}">
                <a16:creationId xmlns:a16="http://schemas.microsoft.com/office/drawing/2014/main" id="{E51AF949-8D26-2466-E276-225F1A6B149C}"/>
              </a:ext>
            </a:extLst>
          </p:cNvPr>
          <p:cNvSpPr txBox="1"/>
          <p:nvPr/>
        </p:nvSpPr>
        <p:spPr>
          <a:xfrm>
            <a:off x="4781507" y="4887041"/>
            <a:ext cx="4362493" cy="6075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l-SI" sz="1600" kern="100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Izolacija </a:t>
            </a:r>
            <a:r>
              <a:rPr lang="sl-SI" sz="1600" kern="100" dirty="0" err="1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dizala</a:t>
            </a:r>
            <a:r>
              <a:rPr lang="sl-SI" sz="1600" kern="100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l-SI" sz="1600" kern="100" dirty="0" err="1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JORDAHL</a:t>
            </a:r>
            <a:r>
              <a:rPr lang="sl-SI" sz="1600" kern="100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® </a:t>
            </a:r>
            <a:r>
              <a:rPr lang="sl-SI" sz="1600" kern="100" dirty="0" err="1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JAI-A1</a:t>
            </a:r>
            <a:r>
              <a:rPr lang="sl-SI" sz="1600" kern="100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sl-SI" sz="1600" kern="100" dirty="0" err="1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pričvršćivanje</a:t>
            </a:r>
            <a:r>
              <a:rPr lang="sl-SI" sz="1600" kern="100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u </a:t>
            </a:r>
            <a:r>
              <a:rPr lang="sl-SI" sz="1600" kern="100" dirty="0" err="1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sidreni</a:t>
            </a:r>
            <a:r>
              <a:rPr lang="sl-SI" sz="1600" kern="100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kanal </a:t>
            </a:r>
            <a:r>
              <a:rPr lang="sl-SI" sz="1600" kern="100" dirty="0" err="1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JORDAHL</a:t>
            </a:r>
            <a:r>
              <a:rPr lang="sl-SI" sz="1600" kern="100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® (</a:t>
            </a:r>
            <a:r>
              <a:rPr lang="sl-SI" sz="1600" kern="100" dirty="0" err="1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PohlCon</a:t>
            </a:r>
            <a:r>
              <a:rPr lang="sl-SI" sz="1600" kern="100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l-SI" sz="1600" kern="100" dirty="0" err="1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GmbH</a:t>
            </a:r>
            <a:r>
              <a:rPr lang="sl-SI" sz="1600" kern="100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2022)</a:t>
            </a:r>
            <a:endParaRPr lang="sl-SI" sz="1600" kern="100" dirty="0">
              <a:solidFill>
                <a:srgbClr val="7030A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1898915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jeZBesedilom 1"/>
          <p:cNvSpPr txBox="1"/>
          <p:nvPr/>
        </p:nvSpPr>
        <p:spPr>
          <a:xfrm>
            <a:off x="1499321" y="2492896"/>
            <a:ext cx="576773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36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ea typeface="+mn-ea"/>
                <a:cs typeface="+mn-cs"/>
              </a:rPr>
              <a:t>HVALA NA POZORNOSTI!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l-SI" sz="36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36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ea typeface="+mn-ea"/>
                <a:cs typeface="+mn-cs"/>
              </a:rPr>
              <a:t>???</a:t>
            </a:r>
          </a:p>
        </p:txBody>
      </p:sp>
    </p:spTree>
    <p:extLst>
      <p:ext uri="{BB962C8B-B14F-4D97-AF65-F5344CB8AC3E}">
        <p14:creationId xmlns:p14="http://schemas.microsoft.com/office/powerpoint/2010/main" val="7298042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9" name="Rectangle 3"/>
          <p:cNvSpPr>
            <a:spLocks noChangeArrowheads="1"/>
          </p:cNvSpPr>
          <p:nvPr/>
        </p:nvSpPr>
        <p:spPr bwMode="auto">
          <a:xfrm>
            <a:off x="990600" y="1401763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  <a:buNone/>
            </a:pPr>
            <a:endParaRPr lang="sl-SI" altLang="sl-SI" sz="2400">
              <a:solidFill>
                <a:schemeClr val="tx1"/>
              </a:solidFill>
            </a:endParaRPr>
          </a:p>
        </p:txBody>
      </p:sp>
      <p:sp>
        <p:nvSpPr>
          <p:cNvPr id="5" name="PoljeZBesedilom 4">
            <a:extLst>
              <a:ext uri="{FF2B5EF4-FFF2-40B4-BE49-F238E27FC236}">
                <a16:creationId xmlns:a16="http://schemas.microsoft.com/office/drawing/2014/main" id="{053F2D31-F20C-F4CF-FA86-FE6CA249A8F4}"/>
              </a:ext>
            </a:extLst>
          </p:cNvPr>
          <p:cNvSpPr txBox="1"/>
          <p:nvPr/>
        </p:nvSpPr>
        <p:spPr>
          <a:xfrm>
            <a:off x="467544" y="1307729"/>
            <a:ext cx="4755934" cy="45474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Izvori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buke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koja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potiče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iz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dizala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su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različiti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sl-SI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Najglasniji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zvuk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obično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uzrokuju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pogonski motor i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papuče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vodilica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kabine i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protuutega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razliku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od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buke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 kabini,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buka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motora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može se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lakše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obuzdati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posebno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kada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je motor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ugrađen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strojarnici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Prema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proizvođačima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buka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 kabini i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ispred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vrata šahta u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većini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slučajeva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ne bi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trebala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prelaziti oko 55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dBA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Podaci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često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nisu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podpuni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jer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nije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navedeno o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kakvom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se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indikatoru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buke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radi.</a:t>
            </a: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578ED1C9-0A48-81F6-66AE-46E3377B53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3688" y="116632"/>
            <a:ext cx="4206875" cy="36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sl-SI"/>
            </a:defPPr>
            <a:lvl1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2000" b="1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2pPr>
            <a:lvl3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3pPr>
            <a:lvl4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4pPr>
            <a:lvl5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5pPr>
            <a:lvl6pPr marL="4572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6pPr>
            <a:lvl7pPr marL="9144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7pPr>
            <a:lvl8pPr marL="13716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8pPr>
            <a:lvl9pPr marL="18288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9pPr>
          </a:lstStyle>
          <a:p>
            <a:pPr algn="ctr"/>
            <a:r>
              <a:rPr lang="sl-SI" altLang="sl-SI" dirty="0" err="1"/>
              <a:t>BUKA</a:t>
            </a:r>
            <a:r>
              <a:rPr lang="sl-SI" altLang="sl-SI" dirty="0"/>
              <a:t> </a:t>
            </a:r>
            <a:r>
              <a:rPr lang="sl-SI" altLang="sl-SI" dirty="0" err="1"/>
              <a:t>DIZALA</a:t>
            </a:r>
            <a:endParaRPr lang="en-GB" altLang="sl-SI" dirty="0"/>
          </a:p>
        </p:txBody>
      </p:sp>
      <p:sp>
        <p:nvSpPr>
          <p:cNvPr id="2" name="AutoShape 2" descr="Traction elevator equipment shaft hoistway and other facility noise soundproofing solutions for penthouse sound control">
            <a:extLst>
              <a:ext uri="{FF2B5EF4-FFF2-40B4-BE49-F238E27FC236}">
                <a16:creationId xmlns:a16="http://schemas.microsoft.com/office/drawing/2014/main" id="{A55078C2-E730-DB13-D836-1D176221004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l-SI"/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96118836-7D9B-8D7A-F094-5704B0136E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5496" y="1419224"/>
            <a:ext cx="3284333" cy="4386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687937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9" name="Rectangle 3"/>
          <p:cNvSpPr>
            <a:spLocks noChangeArrowheads="1"/>
          </p:cNvSpPr>
          <p:nvPr/>
        </p:nvSpPr>
        <p:spPr bwMode="auto">
          <a:xfrm>
            <a:off x="990600" y="1401763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  <a:buNone/>
            </a:pPr>
            <a:endParaRPr lang="sl-SI" altLang="sl-SI" sz="2400">
              <a:solidFill>
                <a:schemeClr val="tx1"/>
              </a:solidFill>
            </a:endParaRPr>
          </a:p>
        </p:txBody>
      </p:sp>
      <p:sp>
        <p:nvSpPr>
          <p:cNvPr id="5" name="PoljeZBesedilom 4">
            <a:extLst>
              <a:ext uri="{FF2B5EF4-FFF2-40B4-BE49-F238E27FC236}">
                <a16:creationId xmlns:a16="http://schemas.microsoft.com/office/drawing/2014/main" id="{053F2D31-F20C-F4CF-FA86-FE6CA249A8F4}"/>
              </a:ext>
            </a:extLst>
          </p:cNvPr>
          <p:cNvSpPr txBox="1"/>
          <p:nvPr/>
        </p:nvSpPr>
        <p:spPr>
          <a:xfrm>
            <a:off x="467544" y="1124744"/>
            <a:ext cx="8352928" cy="54622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Različite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vrste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buke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mogu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se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ocijeniti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na temelju više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mjerenja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različitih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indikatora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buke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 tome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važnu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ulogu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igraju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različite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frekvencije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zvuka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ukupna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razina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zvučnog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tlaka i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promjena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tih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parametara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tijekom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vremena.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 slučaju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manjeg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broja bučnih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događaja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koji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se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javljaju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nepovezano,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najbolji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pokazatelj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smetnji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spavanju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ili drugim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aktivnostima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je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procjena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maksimalne razine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buke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LAFmax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sl-SI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Područje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zaštite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od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buke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 Sloveniji regulirano je u ˝</a:t>
            </a:r>
            <a:r>
              <a:rPr lang="sl-SI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Pravilnikom o </a:t>
            </a:r>
            <a:r>
              <a:rPr lang="sl-SI" b="1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zaštiti</a:t>
            </a:r>
            <a:r>
              <a:rPr lang="sl-SI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od </a:t>
            </a:r>
            <a:r>
              <a:rPr lang="sl-SI" b="1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buke</a:t>
            </a:r>
            <a:r>
              <a:rPr lang="sl-SI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 zgradama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˝ i ˝</a:t>
            </a:r>
            <a:r>
              <a:rPr lang="sl-SI" b="1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Tehničkim</a:t>
            </a:r>
            <a:r>
              <a:rPr lang="sl-SI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b="1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smjernicama</a:t>
            </a:r>
            <a:r>
              <a:rPr lang="sl-SI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za </a:t>
            </a:r>
            <a:r>
              <a:rPr lang="sl-SI" b="1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građenje</a:t>
            </a:r>
            <a:r>
              <a:rPr lang="sl-SI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b="1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TSG</a:t>
            </a:r>
            <a:r>
              <a:rPr lang="sl-SI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-1-005:2012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˝. </a:t>
            </a:r>
          </a:p>
          <a:p>
            <a:pPr>
              <a:lnSpc>
                <a:spcPct val="107000"/>
              </a:lnSpc>
              <a:spcAft>
                <a:spcPts val="200"/>
              </a:spcAft>
            </a:pP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Kod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buke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koja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dolazi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stambene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prostore,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urede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učionice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te slične prostore, iz:</a:t>
            </a:r>
          </a:p>
          <a:p>
            <a:pPr marL="285750" indent="-285750">
              <a:lnSpc>
                <a:spcPct val="107000"/>
              </a:lnSpc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tvornica, </a:t>
            </a:r>
          </a:p>
          <a:p>
            <a:pPr marL="285750" indent="-285750">
              <a:lnSpc>
                <a:spcPct val="107000"/>
              </a:lnSpc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strojarnica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marL="285750" indent="-285750">
              <a:lnSpc>
                <a:spcPct val="107000"/>
              </a:lnSpc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barova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 </a:t>
            </a:r>
          </a:p>
          <a:p>
            <a:pPr marL="285750" indent="-285750">
              <a:lnSpc>
                <a:spcPct val="107000"/>
              </a:lnSpc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sličnih prostora (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grijaonice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kotlovnice, klima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uređaji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l-SI" b="1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dizala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 sl.)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istoj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zgradi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koja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je konstrukcijski povezana s to, se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mjeri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procjenjuje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b="1" kern="100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maksimalne razine </a:t>
            </a:r>
            <a:r>
              <a:rPr lang="sl-SI" b="1" kern="100" dirty="0" err="1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buke</a:t>
            </a:r>
            <a:r>
              <a:rPr lang="sl-SI" kern="100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referentna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vrijednost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je </a:t>
            </a:r>
            <a:r>
              <a:rPr lang="sl-SI" b="1" kern="100" dirty="0" err="1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prosjek</a:t>
            </a:r>
            <a:r>
              <a:rPr lang="sl-SI" b="1" kern="100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maksimalnih razina(</a:t>
            </a:r>
            <a:r>
              <a:rPr lang="sl-SI" b="1" kern="100" dirty="0" err="1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nivoa</a:t>
            </a:r>
            <a:r>
              <a:rPr lang="sl-SI" b="1" kern="100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sl-SI" b="1" kern="100" dirty="0" err="1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buke</a:t>
            </a:r>
            <a:r>
              <a:rPr lang="sl-SI" b="1" kern="100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b="1" kern="100" dirty="0" err="1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LAFmax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koje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se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mjere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 tri do pet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točaka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najizloženijim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prostorijama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578ED1C9-0A48-81F6-66AE-46E3377B53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3688" y="116632"/>
            <a:ext cx="4206875" cy="36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sl-SI"/>
            </a:defPPr>
            <a:lvl1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2000" b="1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2pPr>
            <a:lvl3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3pPr>
            <a:lvl4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4pPr>
            <a:lvl5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5pPr>
            <a:lvl6pPr marL="4572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6pPr>
            <a:lvl7pPr marL="9144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7pPr>
            <a:lvl8pPr marL="13716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8pPr>
            <a:lvl9pPr marL="18288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9pPr>
          </a:lstStyle>
          <a:p>
            <a:pPr algn="ctr"/>
            <a:r>
              <a:rPr lang="sl-SI" altLang="sl-SI" dirty="0" err="1"/>
              <a:t>Granične</a:t>
            </a:r>
            <a:r>
              <a:rPr lang="sl-SI" altLang="sl-SI" dirty="0"/>
              <a:t> </a:t>
            </a:r>
            <a:r>
              <a:rPr lang="sl-SI" altLang="sl-SI" dirty="0" err="1"/>
              <a:t>vrijednosti</a:t>
            </a:r>
            <a:r>
              <a:rPr lang="sl-SI" altLang="sl-SI" dirty="0"/>
              <a:t> </a:t>
            </a:r>
            <a:r>
              <a:rPr lang="sl-SI" altLang="sl-SI" dirty="0" err="1"/>
              <a:t>buke</a:t>
            </a:r>
            <a:endParaRPr lang="en-GB" altLang="sl-SI" dirty="0"/>
          </a:p>
        </p:txBody>
      </p:sp>
    </p:spTree>
    <p:extLst>
      <p:ext uri="{BB962C8B-B14F-4D97-AF65-F5344CB8AC3E}">
        <p14:creationId xmlns:p14="http://schemas.microsoft.com/office/powerpoint/2010/main" val="228653186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9" name="Rectangle 3"/>
          <p:cNvSpPr>
            <a:spLocks noChangeArrowheads="1"/>
          </p:cNvSpPr>
          <p:nvPr/>
        </p:nvSpPr>
        <p:spPr bwMode="auto">
          <a:xfrm>
            <a:off x="990600" y="1401763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  <a:buNone/>
            </a:pPr>
            <a:endParaRPr lang="sl-SI" altLang="sl-SI" sz="2400">
              <a:solidFill>
                <a:schemeClr val="tx1"/>
              </a:solidFill>
            </a:endParaRPr>
          </a:p>
        </p:txBody>
      </p:sp>
      <p:sp>
        <p:nvSpPr>
          <p:cNvPr id="5" name="PoljeZBesedilom 4">
            <a:extLst>
              <a:ext uri="{FF2B5EF4-FFF2-40B4-BE49-F238E27FC236}">
                <a16:creationId xmlns:a16="http://schemas.microsoft.com/office/drawing/2014/main" id="{053F2D31-F20C-F4CF-FA86-FE6CA249A8F4}"/>
              </a:ext>
            </a:extLst>
          </p:cNvPr>
          <p:cNvSpPr txBox="1"/>
          <p:nvPr/>
        </p:nvSpPr>
        <p:spPr>
          <a:xfrm>
            <a:off x="539552" y="980728"/>
            <a:ext cx="6336704" cy="1469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Vrijeme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mjerenja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mora biti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takvo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budu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pokrivene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sve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karakteristike izvora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buke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sl-SI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BA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Granična vrijednost </a:t>
            </a:r>
            <a:r>
              <a:rPr lang="hr-BA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LAFmax</a:t>
            </a:r>
            <a:r>
              <a:rPr lang="hr-BA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za stanove prema </a:t>
            </a:r>
            <a:r>
              <a:rPr lang="hr-BA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TSG</a:t>
            </a:r>
            <a:r>
              <a:rPr lang="hr-BA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-1-005:2012:</a:t>
            </a:r>
            <a:endParaRPr lang="sl-SI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578ED1C9-0A48-81F6-66AE-46E3377B53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3688" y="116632"/>
            <a:ext cx="4206875" cy="36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sl-SI"/>
            </a:defPPr>
            <a:lvl1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2000" b="1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2pPr>
            <a:lvl3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3pPr>
            <a:lvl4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4pPr>
            <a:lvl5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5pPr>
            <a:lvl6pPr marL="4572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6pPr>
            <a:lvl7pPr marL="9144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7pPr>
            <a:lvl8pPr marL="13716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8pPr>
            <a:lvl9pPr marL="18288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9pPr>
          </a:lstStyle>
          <a:p>
            <a:pPr algn="ctr"/>
            <a:r>
              <a:rPr lang="sl-SI" altLang="sl-SI" dirty="0" err="1"/>
              <a:t>Granične</a:t>
            </a:r>
            <a:r>
              <a:rPr lang="sl-SI" altLang="sl-SI" dirty="0"/>
              <a:t> </a:t>
            </a:r>
            <a:r>
              <a:rPr lang="sl-SI" altLang="sl-SI" dirty="0" err="1"/>
              <a:t>vrijednosti</a:t>
            </a:r>
            <a:r>
              <a:rPr lang="sl-SI" altLang="sl-SI" dirty="0"/>
              <a:t> </a:t>
            </a:r>
            <a:r>
              <a:rPr lang="sl-SI" altLang="sl-SI" dirty="0" err="1"/>
              <a:t>buke</a:t>
            </a:r>
            <a:endParaRPr lang="en-GB" altLang="sl-SI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AEC9E5DC-67B4-6DA4-A45F-4831298E6B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7346" y="3652312"/>
            <a:ext cx="2400050" cy="2861848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E84F3EAC-CB6E-91CF-E0A7-37C52752F7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718" y="2617625"/>
            <a:ext cx="5159836" cy="1622749"/>
          </a:xfrm>
          <a:prstGeom prst="rect">
            <a:avLst/>
          </a:prstGeom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4BE4E001-D347-6FE2-F387-9A05AE8825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11617" y="1409946"/>
            <a:ext cx="1810261" cy="1846917"/>
          </a:xfrm>
          <a:prstGeom prst="rect">
            <a:avLst/>
          </a:prstGeom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B400FACC-8D4E-58DF-FEE5-A0D344D3CE1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3718" y="4327178"/>
            <a:ext cx="4928402" cy="1289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674006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9" name="Rectangle 3"/>
          <p:cNvSpPr>
            <a:spLocks noChangeArrowheads="1"/>
          </p:cNvSpPr>
          <p:nvPr/>
        </p:nvSpPr>
        <p:spPr bwMode="auto">
          <a:xfrm>
            <a:off x="990600" y="1401763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  <a:buNone/>
            </a:pPr>
            <a:endParaRPr lang="sl-SI" altLang="sl-SI" sz="2400">
              <a:solidFill>
                <a:schemeClr val="tx1"/>
              </a:solidFill>
            </a:endParaRPr>
          </a:p>
        </p:txBody>
      </p:sp>
      <p:sp>
        <p:nvSpPr>
          <p:cNvPr id="5" name="PoljeZBesedilom 4">
            <a:extLst>
              <a:ext uri="{FF2B5EF4-FFF2-40B4-BE49-F238E27FC236}">
                <a16:creationId xmlns:a16="http://schemas.microsoft.com/office/drawing/2014/main" id="{053F2D31-F20C-F4CF-FA86-FE6CA249A8F4}"/>
              </a:ext>
            </a:extLst>
          </p:cNvPr>
          <p:cNvSpPr txBox="1"/>
          <p:nvPr/>
        </p:nvSpPr>
        <p:spPr>
          <a:xfrm>
            <a:off x="539552" y="980728"/>
            <a:ext cx="8280920" cy="5436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Direktive i standardi za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dizala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ne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propisuju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granične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vrijednosti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buke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 kabini i na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pristupnim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točkama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dizala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tako da se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uzimaju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 obzir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opšti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zahtjevi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za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buku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koji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važe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za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strojeve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prema Direktivi o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strojevima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Tamo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su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dopuštene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vrijednosti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relativno visoke pa zato važi pravilo: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„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Strojevi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moraju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biti projektirani i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izrađeni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na način da se rizik od emisije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buke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vazduhu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svede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na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najnižu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moguću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razinu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(nivo),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uzimajući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 obzir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tehnički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napredak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dostupnost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sredstava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za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smanjenje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buke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posebno na izvoru. 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„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sl-SI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Isto tako,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propisi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za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dizala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ne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navode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zahtjeve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 pogledu razine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buke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koju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dizalo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smije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prouzročiti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susjednim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prostorijama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Svaka država ima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vlastite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propise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za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maksimalnu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razinu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buke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Važno je da dobavljač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dizala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poznaje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nacionalne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propise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buci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na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mjestu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gdje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će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se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dizalo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postaviti.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Propisi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dizalima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nadalje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propisuju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 se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kupac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dobavljivač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dizala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(instalater)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moraju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dogovoriti o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uvjetima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korištenja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dizala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sl-SI" b="1" kern="100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važi i za </a:t>
            </a:r>
            <a:r>
              <a:rPr lang="sl-SI" b="1" kern="100" dirty="0" err="1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buku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poštivati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propise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koji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vrijede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za pojedino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okruženje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578ED1C9-0A48-81F6-66AE-46E3377B53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3688" y="116632"/>
            <a:ext cx="4206875" cy="36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sl-SI"/>
            </a:defPPr>
            <a:lvl1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2000" b="1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2pPr>
            <a:lvl3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3pPr>
            <a:lvl4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4pPr>
            <a:lvl5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5pPr>
            <a:lvl6pPr marL="4572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6pPr>
            <a:lvl7pPr marL="9144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7pPr>
            <a:lvl8pPr marL="13716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8pPr>
            <a:lvl9pPr marL="18288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9pPr>
          </a:lstStyle>
          <a:p>
            <a:pPr algn="ctr"/>
            <a:r>
              <a:rPr lang="sl-SI" altLang="sl-SI" dirty="0" err="1"/>
              <a:t>BUKA</a:t>
            </a:r>
            <a:r>
              <a:rPr lang="sl-SI" altLang="sl-SI" dirty="0"/>
              <a:t> </a:t>
            </a:r>
            <a:r>
              <a:rPr lang="sl-SI" altLang="sl-SI" dirty="0" err="1"/>
              <a:t>DIZALA</a:t>
            </a:r>
            <a:endParaRPr lang="en-GB" altLang="sl-SI" dirty="0"/>
          </a:p>
        </p:txBody>
      </p:sp>
    </p:spTree>
    <p:extLst>
      <p:ext uri="{BB962C8B-B14F-4D97-AF65-F5344CB8AC3E}">
        <p14:creationId xmlns:p14="http://schemas.microsoft.com/office/powerpoint/2010/main" val="2767490326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9" name="Rectangle 3"/>
          <p:cNvSpPr>
            <a:spLocks noChangeArrowheads="1"/>
          </p:cNvSpPr>
          <p:nvPr/>
        </p:nvSpPr>
        <p:spPr bwMode="auto">
          <a:xfrm>
            <a:off x="990600" y="1401763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  <a:buNone/>
            </a:pPr>
            <a:endParaRPr lang="sl-SI" altLang="sl-SI" sz="2400">
              <a:solidFill>
                <a:schemeClr val="tx1"/>
              </a:solidFill>
            </a:endParaRPr>
          </a:p>
        </p:txBody>
      </p:sp>
      <p:sp>
        <p:nvSpPr>
          <p:cNvPr id="5" name="PoljeZBesedilom 4">
            <a:extLst>
              <a:ext uri="{FF2B5EF4-FFF2-40B4-BE49-F238E27FC236}">
                <a16:creationId xmlns:a16="http://schemas.microsoft.com/office/drawing/2014/main" id="{053F2D31-F20C-F4CF-FA86-FE6CA249A8F4}"/>
              </a:ext>
            </a:extLst>
          </p:cNvPr>
          <p:cNvSpPr txBox="1"/>
          <p:nvPr/>
        </p:nvSpPr>
        <p:spPr>
          <a:xfrm>
            <a:off x="279140" y="1052736"/>
            <a:ext cx="8280920" cy="55647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Izvori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buke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koja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potiče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od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dizala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su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različiti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sl-SI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200"/>
              </a:spcAft>
            </a:pP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Glavni izvori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buke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kod električnih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dizala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 </a:t>
            </a:r>
            <a:b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pogonskim strojem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bez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zupčanika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(reduktor)</a:t>
            </a:r>
            <a:b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mogu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biti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uglavnom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sljedeće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elektromehaničke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komponente:</a:t>
            </a:r>
          </a:p>
          <a:p>
            <a:pPr lvl="1">
              <a:lnSpc>
                <a:spcPct val="107000"/>
              </a:lnSpc>
              <a:spcAft>
                <a:spcPts val="800"/>
              </a:spcAft>
            </a:pP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kočnica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lvl="1">
              <a:lnSpc>
                <a:spcPct val="107000"/>
              </a:lnSpc>
              <a:spcAft>
                <a:spcPts val="800"/>
              </a:spcAft>
            </a:pP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kontaktori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lvl="1">
              <a:lnSpc>
                <a:spcPct val="107000"/>
              </a:lnSpc>
              <a:spcAft>
                <a:spcPts val="800"/>
              </a:spcAft>
            </a:pP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razni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ventilatori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(ventilacija kabine,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hlađenje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frekventnog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regulatora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pogonskog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elektromotora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),</a:t>
            </a:r>
          </a:p>
          <a:p>
            <a:pPr lvl="1">
              <a:lnSpc>
                <a:spcPct val="107000"/>
              </a:lnSpc>
              <a:spcAft>
                <a:spcPts val="800"/>
              </a:spcAft>
            </a:pP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užad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pri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prelasku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užnice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pojasevi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bi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trebali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biti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manje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bučni),</a:t>
            </a:r>
          </a:p>
          <a:p>
            <a:pPr lvl="1">
              <a:lnSpc>
                <a:spcPct val="107000"/>
              </a:lnSpc>
              <a:spcAft>
                <a:spcPts val="800"/>
              </a:spcAft>
            </a:pP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papuče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vodilica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kabine i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protuutega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pri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klizanju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po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vodilicama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osobito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kod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loše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centriranih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vodilica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na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lošim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spojevima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ili u slučaju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lošeg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podmazivanja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nečistoća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Prva dva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uzroka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mogu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uzrokovati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velike vršne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vrijednosti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dok su ostali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uglavnom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neprekidna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buka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(kontinuirani šum)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tijekom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vožnje ili dok komponenta radi. </a:t>
            </a: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578ED1C9-0A48-81F6-66AE-46E3377B53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3688" y="116632"/>
            <a:ext cx="4206875" cy="36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sl-SI"/>
            </a:defPPr>
            <a:lvl1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2000" b="1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2pPr>
            <a:lvl3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3pPr>
            <a:lvl4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4pPr>
            <a:lvl5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5pPr>
            <a:lvl6pPr marL="4572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6pPr>
            <a:lvl7pPr marL="9144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7pPr>
            <a:lvl8pPr marL="13716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8pPr>
            <a:lvl9pPr marL="18288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9pPr>
          </a:lstStyle>
          <a:p>
            <a:pPr algn="ctr"/>
            <a:r>
              <a:rPr lang="sl-SI" altLang="sl-SI" dirty="0" err="1"/>
              <a:t>BUKA</a:t>
            </a:r>
            <a:r>
              <a:rPr lang="sl-SI" altLang="sl-SI" dirty="0"/>
              <a:t> </a:t>
            </a:r>
            <a:r>
              <a:rPr lang="sl-SI" altLang="sl-SI" dirty="0" err="1"/>
              <a:t>DIZALA</a:t>
            </a:r>
            <a:endParaRPr lang="en-GB" altLang="sl-SI" dirty="0"/>
          </a:p>
        </p:txBody>
      </p:sp>
      <p:sp>
        <p:nvSpPr>
          <p:cNvPr id="2" name="AutoShape 2" descr="Traction elevator equipment shaft hoistway and other facility noise soundproofing solutions for penthouse sound control">
            <a:extLst>
              <a:ext uri="{FF2B5EF4-FFF2-40B4-BE49-F238E27FC236}">
                <a16:creationId xmlns:a16="http://schemas.microsoft.com/office/drawing/2014/main" id="{CE428761-67EE-9A88-665E-E8AEDF212C1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l-SI"/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56BC4BFC-3089-AD63-5850-41B7AF811A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5210" y="1199658"/>
            <a:ext cx="3607806" cy="2198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094455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9" name="Rectangle 3"/>
          <p:cNvSpPr>
            <a:spLocks noChangeArrowheads="1"/>
          </p:cNvSpPr>
          <p:nvPr/>
        </p:nvSpPr>
        <p:spPr bwMode="auto">
          <a:xfrm>
            <a:off x="990600" y="1401763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  <a:buNone/>
            </a:pPr>
            <a:endParaRPr lang="sl-SI" altLang="sl-SI" sz="2400">
              <a:solidFill>
                <a:schemeClr val="tx1"/>
              </a:solidFill>
            </a:endParaRPr>
          </a:p>
        </p:txBody>
      </p:sp>
      <p:sp>
        <p:nvSpPr>
          <p:cNvPr id="5" name="PoljeZBesedilom 4">
            <a:extLst>
              <a:ext uri="{FF2B5EF4-FFF2-40B4-BE49-F238E27FC236}">
                <a16:creationId xmlns:a16="http://schemas.microsoft.com/office/drawing/2014/main" id="{053F2D31-F20C-F4CF-FA86-FE6CA249A8F4}"/>
              </a:ext>
            </a:extLst>
          </p:cNvPr>
          <p:cNvSpPr txBox="1"/>
          <p:nvPr/>
        </p:nvSpPr>
        <p:spPr>
          <a:xfrm>
            <a:off x="467544" y="1052736"/>
            <a:ext cx="8280920" cy="47412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Najveći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izazov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 pogledu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zvučne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izolacije su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dizala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bez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strojarnice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čiji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je pogon direktno montiran </a:t>
            </a:r>
            <a:b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 zid ili/i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vodilice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 glavi šahta.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sl-SI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 svakom slučaju,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buka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koju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prenosi čvrsta materija, </a:t>
            </a:r>
            <a:b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putuje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po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vodilicama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 preko spojnica (nosača) se </a:t>
            </a:r>
            <a:b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prenosi na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stijenu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šahta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dizala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uzrokuje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osciliranje stijene šahta,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koja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djeluje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kao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membrana i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stvara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buku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koja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se zrakom prenosi </a:t>
            </a:r>
            <a:b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susjednu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prostoriju</a:t>
            </a:r>
            <a:r>
              <a:rPr lang="sl-SI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sl-SI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Općenito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u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stambenim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zgradama kod električnih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užadnih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dizala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kod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kojih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je pogon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smješten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na gornjem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spratu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problematično je, posebno na gornjim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spratovima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u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prostorijama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uz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šaht 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dizala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578ED1C9-0A48-81F6-66AE-46E3377B53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3688" y="116632"/>
            <a:ext cx="4206875" cy="36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sl-SI"/>
            </a:defPPr>
            <a:lvl1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2000" b="1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2pPr>
            <a:lvl3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3pPr>
            <a:lvl4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4pPr>
            <a:lvl5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5pPr>
            <a:lvl6pPr marL="4572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6pPr>
            <a:lvl7pPr marL="9144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7pPr>
            <a:lvl8pPr marL="13716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8pPr>
            <a:lvl9pPr marL="18288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9pPr>
          </a:lstStyle>
          <a:p>
            <a:pPr algn="ctr"/>
            <a:r>
              <a:rPr lang="sl-SI" altLang="sl-SI" dirty="0" err="1"/>
              <a:t>BUKA</a:t>
            </a:r>
            <a:r>
              <a:rPr lang="sl-SI" altLang="sl-SI" dirty="0"/>
              <a:t> </a:t>
            </a:r>
            <a:r>
              <a:rPr lang="sl-SI" altLang="sl-SI" dirty="0" err="1"/>
              <a:t>DIZALA</a:t>
            </a:r>
            <a:endParaRPr lang="en-GB" altLang="sl-SI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686669E0-9141-095D-6C7C-7FE10022F20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377638"/>
            <a:ext cx="3275856" cy="24563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63973343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7" name="Rectangle 3"/>
          <p:cNvSpPr>
            <a:spLocks noChangeArrowheads="1"/>
          </p:cNvSpPr>
          <p:nvPr/>
        </p:nvSpPr>
        <p:spPr bwMode="auto">
          <a:xfrm>
            <a:off x="990600" y="1401763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  <a:buNone/>
            </a:pPr>
            <a:endParaRPr lang="sl-SI" altLang="sl-SI" sz="2400">
              <a:solidFill>
                <a:schemeClr val="tx1"/>
              </a:solidFill>
            </a:endParaRPr>
          </a:p>
        </p:txBody>
      </p:sp>
      <p:sp>
        <p:nvSpPr>
          <p:cNvPr id="251913" name="Text Box 9"/>
          <p:cNvSpPr txBox="1">
            <a:spLocks noChangeArrowheads="1"/>
          </p:cNvSpPr>
          <p:nvPr/>
        </p:nvSpPr>
        <p:spPr bwMode="auto">
          <a:xfrm>
            <a:off x="1172002" y="-7365"/>
            <a:ext cx="6048672" cy="700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sl-SI"/>
            </a:defPPr>
            <a:lvl1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b="1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2pPr>
            <a:lvl3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3pPr>
            <a:lvl4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4pPr>
            <a:lvl5pPr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5pPr>
            <a:lvl6pPr marL="4572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6pPr>
            <a:lvl7pPr marL="9144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7pPr>
            <a:lvl8pPr marL="13716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8pPr>
            <a:lvl9pPr marL="18288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3600">
                <a:solidFill>
                  <a:srgbClr val="FFFFFF"/>
                </a:solidFill>
                <a:latin typeface="Arial" charset="0"/>
              </a:defRPr>
            </a:lvl9pPr>
          </a:lstStyle>
          <a:p>
            <a:pPr algn="ctr"/>
            <a:r>
              <a:rPr lang="sl-SI" altLang="sl-SI" sz="2400" dirty="0" err="1"/>
              <a:t>Dizala</a:t>
            </a:r>
            <a:r>
              <a:rPr lang="sl-SI" altLang="sl-SI" sz="2400" dirty="0"/>
              <a:t> u naselju na </a:t>
            </a:r>
            <a:r>
              <a:rPr lang="sl-SI" altLang="sl-SI" sz="2400" dirty="0" err="1"/>
              <a:t>Mesarskoj</a:t>
            </a:r>
            <a:r>
              <a:rPr lang="sl-SI" altLang="sl-SI" sz="2400" dirty="0"/>
              <a:t> u Ljubljani</a:t>
            </a:r>
            <a:endParaRPr lang="en-GB" altLang="sl-SI" sz="2400" dirty="0"/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3CACB545-830B-8D11-163C-D3CE56E6F1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641" y="908721"/>
            <a:ext cx="5256584" cy="3130236"/>
          </a:xfrm>
          <a:prstGeom prst="rect">
            <a:avLst/>
          </a:prstGeom>
        </p:spPr>
      </p:pic>
      <p:sp>
        <p:nvSpPr>
          <p:cNvPr id="9" name="PoljeZBesedilom 8">
            <a:extLst>
              <a:ext uri="{FF2B5EF4-FFF2-40B4-BE49-F238E27FC236}">
                <a16:creationId xmlns:a16="http://schemas.microsoft.com/office/drawing/2014/main" id="{58B12286-FE6A-2519-0300-85578002BCE0}"/>
              </a:ext>
            </a:extLst>
          </p:cNvPr>
          <p:cNvSpPr txBox="1"/>
          <p:nvPr/>
        </p:nvSpPr>
        <p:spPr>
          <a:xfrm>
            <a:off x="611560" y="4223145"/>
            <a:ext cx="792087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l-SI" altLang="sl-SI" dirty="0">
                <a:latin typeface="Calibri" panose="020F0502020204030204" pitchFamily="34" charset="0"/>
                <a:cs typeface="Calibri" panose="020F0502020204030204" pitchFamily="34" charset="0"/>
              </a:rPr>
              <a:t>4 zgrade, svaka s 4 </a:t>
            </a:r>
            <a:r>
              <a:rPr lang="sl-SI" altLang="sl-SI" dirty="0" err="1">
                <a:latin typeface="Calibri" panose="020F0502020204030204" pitchFamily="34" charset="0"/>
                <a:cs typeface="Calibri" panose="020F0502020204030204" pitchFamily="34" charset="0"/>
              </a:rPr>
              <a:t>ulaza</a:t>
            </a:r>
            <a:r>
              <a:rPr lang="sl-SI" altLang="sl-SI" dirty="0">
                <a:latin typeface="Calibri" panose="020F0502020204030204" pitchFamily="34" charset="0"/>
                <a:cs typeface="Calibri" panose="020F0502020204030204" pitchFamily="34" charset="0"/>
              </a:rPr>
              <a:t> (MX) - </a:t>
            </a:r>
            <a:r>
              <a:rPr lang="sl-SI" altLang="sl-SI" dirty="0" err="1">
                <a:latin typeface="Calibri" panose="020F0502020204030204" pitchFamily="34" charset="0"/>
                <a:cs typeface="Calibri" panose="020F0502020204030204" pitchFamily="34" charset="0"/>
              </a:rPr>
              <a:t>ukupno</a:t>
            </a:r>
            <a:r>
              <a:rPr lang="sl-SI" altLang="sl-SI" dirty="0">
                <a:latin typeface="Calibri" panose="020F0502020204030204" pitchFamily="34" charset="0"/>
                <a:cs typeface="Calibri" panose="020F0502020204030204" pitchFamily="34" charset="0"/>
              </a:rPr>
              <a:t> 16 </a:t>
            </a:r>
            <a:r>
              <a:rPr lang="sl-SI" altLang="sl-SI" dirty="0" err="1">
                <a:latin typeface="Calibri" panose="020F0502020204030204" pitchFamily="34" charset="0"/>
                <a:cs typeface="Calibri" panose="020F0502020204030204" pitchFamily="34" charset="0"/>
              </a:rPr>
              <a:t>dizala</a:t>
            </a:r>
            <a:r>
              <a:rPr lang="sl-SI" altLang="sl-SI" dirty="0">
                <a:latin typeface="Calibri" panose="020F0502020204030204" pitchFamily="34" charset="0"/>
                <a:cs typeface="Calibri" panose="020F0502020204030204" pitchFamily="34" charset="0"/>
              </a:rPr>
              <a:t> - </a:t>
            </a:r>
            <a:r>
              <a:rPr lang="sl-SI" dirty="0">
                <a:latin typeface="Calibri" panose="020F0502020204030204" pitchFamily="34" charset="0"/>
                <a:cs typeface="Calibri" panose="020F0502020204030204" pitchFamily="34" charset="0"/>
              </a:rPr>
              <a:t>instalacija 2010-2012</a:t>
            </a:r>
          </a:p>
          <a:p>
            <a:endParaRPr lang="sl-SI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sl-SI" dirty="0">
                <a:latin typeface="Calibri" panose="020F0502020204030204" pitchFamily="34" charset="0"/>
                <a:cs typeface="Calibri" panose="020F0502020204030204" pitchFamily="34" charset="0"/>
              </a:rPr>
              <a:t>Investitor – </a:t>
            </a:r>
            <a:r>
              <a:rPr lang="sl-SI" dirty="0" err="1">
                <a:latin typeface="Calibri" panose="020F0502020204030204" pitchFamily="34" charset="0"/>
                <a:cs typeface="Calibri" panose="020F0502020204030204" pitchFamily="34" charset="0"/>
              </a:rPr>
              <a:t>republički</a:t>
            </a:r>
            <a:r>
              <a:rPr lang="sl-SI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l-SI" dirty="0" err="1">
                <a:latin typeface="Calibri" panose="020F0502020204030204" pitchFamily="34" charset="0"/>
                <a:cs typeface="Calibri" panose="020F0502020204030204" pitchFamily="34" charset="0"/>
              </a:rPr>
              <a:t>stambeni</a:t>
            </a:r>
            <a:r>
              <a:rPr lang="sl-SI" dirty="0">
                <a:latin typeface="Calibri" panose="020F0502020204030204" pitchFamily="34" charset="0"/>
                <a:cs typeface="Calibri" panose="020F0502020204030204" pitchFamily="34" charset="0"/>
              </a:rPr>
              <a:t> fond</a:t>
            </a:r>
          </a:p>
          <a:p>
            <a:endParaRPr lang="sl-SI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sl-SI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Vlasnici</a:t>
            </a:r>
            <a:r>
              <a:rPr lang="sl-SI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stana na </a:t>
            </a:r>
            <a:r>
              <a:rPr lang="sl-SI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sudu</a:t>
            </a:r>
            <a:r>
              <a:rPr lang="sl-SI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su izborili, da mora investitor </a:t>
            </a:r>
            <a:r>
              <a:rPr lang="sl-SI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zamijeniti</a:t>
            </a:r>
            <a:r>
              <a:rPr lang="sl-SI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15 </a:t>
            </a:r>
            <a:r>
              <a:rPr lang="sl-SI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dizala</a:t>
            </a:r>
            <a:r>
              <a:rPr lang="sl-SI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(sva </a:t>
            </a:r>
            <a:r>
              <a:rPr lang="sl-SI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osim</a:t>
            </a:r>
            <a:r>
              <a:rPr lang="sl-SI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na </a:t>
            </a:r>
            <a:r>
              <a:rPr lang="sl-SI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ulazu</a:t>
            </a:r>
            <a:r>
              <a:rPr lang="sl-SI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l-SI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M32</a:t>
            </a:r>
            <a:r>
              <a:rPr lang="sl-SI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zbog </a:t>
            </a:r>
            <a:r>
              <a:rPr lang="sl-SI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buke</a:t>
            </a:r>
            <a:r>
              <a:rPr lang="sl-SI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endParaRPr lang="pl-PL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pl-PL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Prvi lift je već zamijenjen - na ulazu M38.</a:t>
            </a:r>
            <a:endParaRPr lang="sl-SI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0449318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Privzeti načrt">
  <a:themeElements>
    <a:clrScheme name="Privzeti načr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rivzeti načr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28" tIns="45715" rIns="91428" bIns="45715" numCol="1" anchor="ctr" anchorCtr="0" compatLnSpc="1">
        <a:prstTxWarp prst="textNoShape">
          <a:avLst/>
        </a:prstTxWarp>
        <a:spAutoFit/>
      </a:bodyPr>
      <a:lstStyle>
        <a:defPPr marL="0" marR="0" indent="0" algn="just" defTabSz="449263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>
            <a:srgbClr val="0076EC"/>
          </a:buClr>
          <a:buSzPct val="100000"/>
          <a:buFont typeface="Times New Roman" pitchFamily="18" charset="0"/>
          <a:buChar char="•"/>
          <a:tabLst>
            <a:tab pos="1169988" algn="l"/>
          </a:tabLst>
          <a:defRPr kumimoji="0" lang="en-GB" sz="1800" b="0" i="0" u="none" strike="noStrike" cap="none" normalizeH="0" baseline="0" smtClean="0">
            <a:ln>
              <a:noFill/>
            </a:ln>
            <a:solidFill>
              <a:schemeClr val="accent2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28" tIns="45715" rIns="91428" bIns="45715" numCol="1" anchor="ctr" anchorCtr="0" compatLnSpc="1">
        <a:prstTxWarp prst="textNoShape">
          <a:avLst/>
        </a:prstTxWarp>
        <a:spAutoFit/>
      </a:bodyPr>
      <a:lstStyle>
        <a:defPPr marL="0" marR="0" indent="0" algn="just" defTabSz="449263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>
            <a:srgbClr val="0076EC"/>
          </a:buClr>
          <a:buSzPct val="100000"/>
          <a:buFont typeface="Times New Roman" pitchFamily="18" charset="0"/>
          <a:buChar char="•"/>
          <a:tabLst>
            <a:tab pos="1169988" algn="l"/>
          </a:tabLst>
          <a:defRPr kumimoji="0" lang="en-GB" sz="1800" b="0" i="0" u="none" strike="noStrike" cap="none" normalizeH="0" baseline="0" smtClean="0">
            <a:ln>
              <a:noFill/>
            </a:ln>
            <a:solidFill>
              <a:schemeClr val="accent2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Privzeti načr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ivzeti načr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ivzeti načr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ivzeti načr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ivzeti načr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ivzeti načr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ivzeti načr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014 ZVD Predloga">
  <a:themeElements>
    <a:clrScheme name="Privzeti načr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isar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ivzeti načr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ivzeti načr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ivzeti načr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ivzeti načr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ivzeti načr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ivzeti načr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ivzeti načr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ivzeti načr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ivzeti načr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ivzeti načr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ivzeti načr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ivzeti načr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isar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2531</TotalTime>
  <Words>1583</Words>
  <Application>Microsoft Office PowerPoint</Application>
  <PresentationFormat>Diaprojekcija na zaslonu (4:3)</PresentationFormat>
  <Paragraphs>311</Paragraphs>
  <Slides>21</Slides>
  <Notes>20</Notes>
  <HiddenSlides>0</HiddenSlides>
  <MMClips>0</MMClips>
  <ScaleCrop>false</ScaleCrop>
  <HeadingPairs>
    <vt:vector size="6" baseType="variant">
      <vt:variant>
        <vt:lpstr>Uporabljene pisave</vt:lpstr>
      </vt:variant>
      <vt:variant>
        <vt:i4>4</vt:i4>
      </vt:variant>
      <vt:variant>
        <vt:lpstr>Tema</vt:lpstr>
      </vt:variant>
      <vt:variant>
        <vt:i4>2</vt:i4>
      </vt:variant>
      <vt:variant>
        <vt:lpstr>Naslovi diapozitivov</vt:lpstr>
      </vt:variant>
      <vt:variant>
        <vt:i4>21</vt:i4>
      </vt:variant>
    </vt:vector>
  </HeadingPairs>
  <TitlesOfParts>
    <vt:vector size="27" baseType="lpstr">
      <vt:lpstr>Arial</vt:lpstr>
      <vt:lpstr>Calibri</vt:lpstr>
      <vt:lpstr>DINCE-Regular</vt:lpstr>
      <vt:lpstr>Symbol</vt:lpstr>
      <vt:lpstr>Privzeti načrt</vt:lpstr>
      <vt:lpstr>2014 ZVD Predloga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PowerPointova predstavitev</dc:title>
  <dc:creator>Ivan Božič</dc:creator>
  <cp:lastModifiedBy>Ivan Božič</cp:lastModifiedBy>
  <cp:revision>48</cp:revision>
  <dcterms:created xsi:type="dcterms:W3CDTF">2014-09-18T19:12:18Z</dcterms:created>
  <dcterms:modified xsi:type="dcterms:W3CDTF">2023-09-26T06:47:49Z</dcterms:modified>
</cp:coreProperties>
</file>